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377" r:id="rId2"/>
    <p:sldId id="387" r:id="rId3"/>
    <p:sldId id="379" r:id="rId4"/>
    <p:sldId id="381" r:id="rId5"/>
    <p:sldId id="380" r:id="rId6"/>
    <p:sldId id="382" r:id="rId7"/>
    <p:sldId id="383" r:id="rId8"/>
    <p:sldId id="385" r:id="rId9"/>
    <p:sldId id="384" r:id="rId10"/>
    <p:sldId id="386" r:id="rId11"/>
    <p:sldId id="388" r:id="rId12"/>
    <p:sldId id="389" r:id="rId13"/>
    <p:sldId id="390" r:id="rId14"/>
    <p:sldId id="391" r:id="rId15"/>
    <p:sldId id="393" r:id="rId16"/>
    <p:sldId id="394" r:id="rId17"/>
    <p:sldId id="395" r:id="rId18"/>
    <p:sldId id="396" r:id="rId19"/>
    <p:sldId id="397" r:id="rId20"/>
  </p:sldIdLst>
  <p:sldSz cx="17068800" cy="96012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9B2F32E-3DBD-B721-560D-3DD2E16D0AEB}" name="zorar permeh" initials="zp" userId="3502b00f63104fc9"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9191"/>
    <a:srgbClr val="E8E8E8"/>
    <a:srgbClr val="462A44"/>
    <a:srgbClr val="ADE181"/>
    <a:srgbClr val="B3BEAD"/>
    <a:srgbClr val="B36CAD"/>
    <a:srgbClr val="FFEFFF"/>
    <a:srgbClr val="90909A"/>
    <a:srgbClr val="FFCCFF"/>
    <a:srgbClr val="E2BB0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632" autoAdjust="0"/>
    <p:restoredTop sz="94660"/>
  </p:normalViewPr>
  <p:slideViewPr>
    <p:cSldViewPr snapToGrid="0">
      <p:cViewPr varScale="1">
        <p:scale>
          <a:sx n="61" d="100"/>
          <a:sy n="61" d="100"/>
        </p:scale>
        <p:origin x="422" y="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33600" y="1571308"/>
            <a:ext cx="12801600" cy="3342640"/>
          </a:xfrm>
        </p:spPr>
        <p:txBody>
          <a:bodyPr anchor="b"/>
          <a:lstStyle>
            <a:lvl1pPr algn="ctr">
              <a:defRPr sz="8400"/>
            </a:lvl1pPr>
          </a:lstStyle>
          <a:p>
            <a:r>
              <a:rPr lang="en-US"/>
              <a:t>Click to edit Master title style</a:t>
            </a:r>
            <a:endParaRPr lang="en-US" dirty="0"/>
          </a:p>
        </p:txBody>
      </p:sp>
      <p:sp>
        <p:nvSpPr>
          <p:cNvPr id="3" name="Subtitle 2"/>
          <p:cNvSpPr>
            <a:spLocks noGrp="1"/>
          </p:cNvSpPr>
          <p:nvPr>
            <p:ph type="subTitle" idx="1"/>
          </p:nvPr>
        </p:nvSpPr>
        <p:spPr>
          <a:xfrm>
            <a:off x="2133600" y="5042853"/>
            <a:ext cx="128016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07244E3-27EE-4C2C-B351-BADF14F4DFB2}" type="datetimeFigureOut">
              <a:rPr lang="en-US" smtClean="0"/>
              <a:t>6/1/2025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A4F89A-6638-4631-9072-DF9EA7C88EEE}" type="slidenum">
              <a:rPr lang="en-US" smtClean="0"/>
              <a:t>‹#›</a:t>
            </a:fld>
            <a:endParaRPr lang="en-US" dirty="0"/>
          </a:p>
        </p:txBody>
      </p:sp>
    </p:spTree>
    <p:extLst>
      <p:ext uri="{BB962C8B-B14F-4D97-AF65-F5344CB8AC3E}">
        <p14:creationId xmlns:p14="http://schemas.microsoft.com/office/powerpoint/2010/main" val="4265190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7244E3-27EE-4C2C-B351-BADF14F4DFB2}" type="datetimeFigureOut">
              <a:rPr lang="en-US" smtClean="0"/>
              <a:t>6/1/2025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A4F89A-6638-4631-9072-DF9EA7C88EEE}" type="slidenum">
              <a:rPr lang="en-US" smtClean="0"/>
              <a:t>‹#›</a:t>
            </a:fld>
            <a:endParaRPr lang="en-US" dirty="0"/>
          </a:p>
        </p:txBody>
      </p:sp>
    </p:spTree>
    <p:extLst>
      <p:ext uri="{BB962C8B-B14F-4D97-AF65-F5344CB8AC3E}">
        <p14:creationId xmlns:p14="http://schemas.microsoft.com/office/powerpoint/2010/main" val="4170660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214860" y="511175"/>
            <a:ext cx="3680460" cy="81365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3480" y="511175"/>
            <a:ext cx="10828020" cy="813657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7244E3-27EE-4C2C-B351-BADF14F4DFB2}" type="datetimeFigureOut">
              <a:rPr lang="en-US" smtClean="0"/>
              <a:t>6/1/2025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A4F89A-6638-4631-9072-DF9EA7C88EEE}" type="slidenum">
              <a:rPr lang="en-US" smtClean="0"/>
              <a:t>‹#›</a:t>
            </a:fld>
            <a:endParaRPr lang="en-US" dirty="0"/>
          </a:p>
        </p:txBody>
      </p:sp>
    </p:spTree>
    <p:extLst>
      <p:ext uri="{BB962C8B-B14F-4D97-AF65-F5344CB8AC3E}">
        <p14:creationId xmlns:p14="http://schemas.microsoft.com/office/powerpoint/2010/main" val="519933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7244E3-27EE-4C2C-B351-BADF14F4DFB2}" type="datetimeFigureOut">
              <a:rPr lang="en-US" smtClean="0"/>
              <a:t>6/1/2025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A4F89A-6638-4631-9072-DF9EA7C88EEE}" type="slidenum">
              <a:rPr lang="en-US" smtClean="0"/>
              <a:t>‹#›</a:t>
            </a:fld>
            <a:endParaRPr lang="en-US" dirty="0"/>
          </a:p>
        </p:txBody>
      </p:sp>
    </p:spTree>
    <p:extLst>
      <p:ext uri="{BB962C8B-B14F-4D97-AF65-F5344CB8AC3E}">
        <p14:creationId xmlns:p14="http://schemas.microsoft.com/office/powerpoint/2010/main" val="259157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64590" y="2393634"/>
            <a:ext cx="14721840" cy="3993832"/>
          </a:xfrm>
        </p:spPr>
        <p:txBody>
          <a:bodyPr anchor="b"/>
          <a:lstStyle>
            <a:lvl1pPr>
              <a:defRPr sz="8400"/>
            </a:lvl1pPr>
          </a:lstStyle>
          <a:p>
            <a:r>
              <a:rPr lang="en-US"/>
              <a:t>Click to edit Master title style</a:t>
            </a:r>
            <a:endParaRPr lang="en-US" dirty="0"/>
          </a:p>
        </p:txBody>
      </p:sp>
      <p:sp>
        <p:nvSpPr>
          <p:cNvPr id="3" name="Text Placeholder 2"/>
          <p:cNvSpPr>
            <a:spLocks noGrp="1"/>
          </p:cNvSpPr>
          <p:nvPr>
            <p:ph type="body" idx="1"/>
          </p:nvPr>
        </p:nvSpPr>
        <p:spPr>
          <a:xfrm>
            <a:off x="1164590" y="6425249"/>
            <a:ext cx="14721840" cy="2100262"/>
          </a:xfrm>
        </p:spPr>
        <p:txBody>
          <a:bodyPr/>
          <a:lstStyle>
            <a:lvl1pPr marL="0" indent="0">
              <a:buNone/>
              <a:defRPr sz="3360">
                <a:solidFill>
                  <a:schemeClr val="tx1">
                    <a:tint val="75000"/>
                  </a:schemeClr>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7244E3-27EE-4C2C-B351-BADF14F4DFB2}" type="datetimeFigureOut">
              <a:rPr lang="en-US" smtClean="0"/>
              <a:t>6/1/2025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A4F89A-6638-4631-9072-DF9EA7C88EEE}" type="slidenum">
              <a:rPr lang="en-US" smtClean="0"/>
              <a:t>‹#›</a:t>
            </a:fld>
            <a:endParaRPr lang="en-US" dirty="0"/>
          </a:p>
        </p:txBody>
      </p:sp>
    </p:spTree>
    <p:extLst>
      <p:ext uri="{BB962C8B-B14F-4D97-AF65-F5344CB8AC3E}">
        <p14:creationId xmlns:p14="http://schemas.microsoft.com/office/powerpoint/2010/main" val="3782582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73480" y="2555875"/>
            <a:ext cx="7254240" cy="60918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641080" y="2555875"/>
            <a:ext cx="7254240" cy="60918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07244E3-27EE-4C2C-B351-BADF14F4DFB2}" type="datetimeFigureOut">
              <a:rPr lang="en-US" smtClean="0"/>
              <a:t>6/1/2025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A4F89A-6638-4631-9072-DF9EA7C88EEE}" type="slidenum">
              <a:rPr lang="en-US" smtClean="0"/>
              <a:t>‹#›</a:t>
            </a:fld>
            <a:endParaRPr lang="en-US" dirty="0"/>
          </a:p>
        </p:txBody>
      </p:sp>
    </p:spTree>
    <p:extLst>
      <p:ext uri="{BB962C8B-B14F-4D97-AF65-F5344CB8AC3E}">
        <p14:creationId xmlns:p14="http://schemas.microsoft.com/office/powerpoint/2010/main" val="2885009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75703" y="511176"/>
            <a:ext cx="14721840" cy="1855788"/>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75704" y="2353628"/>
            <a:ext cx="7220902"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a:t>Click to edit Master text styles</a:t>
            </a:r>
          </a:p>
        </p:txBody>
      </p:sp>
      <p:sp>
        <p:nvSpPr>
          <p:cNvPr id="4" name="Content Placeholder 3"/>
          <p:cNvSpPr>
            <a:spLocks noGrp="1"/>
          </p:cNvSpPr>
          <p:nvPr>
            <p:ph sz="half" idx="2"/>
          </p:nvPr>
        </p:nvSpPr>
        <p:spPr>
          <a:xfrm>
            <a:off x="1175704" y="3507105"/>
            <a:ext cx="7220902" cy="5158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641080" y="2353628"/>
            <a:ext cx="7256463"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a:t>Click to edit Master text styles</a:t>
            </a:r>
          </a:p>
        </p:txBody>
      </p:sp>
      <p:sp>
        <p:nvSpPr>
          <p:cNvPr id="6" name="Content Placeholder 5"/>
          <p:cNvSpPr>
            <a:spLocks noGrp="1"/>
          </p:cNvSpPr>
          <p:nvPr>
            <p:ph sz="quarter" idx="4"/>
          </p:nvPr>
        </p:nvSpPr>
        <p:spPr>
          <a:xfrm>
            <a:off x="8641080" y="3507105"/>
            <a:ext cx="7256463" cy="5158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07244E3-27EE-4C2C-B351-BADF14F4DFB2}" type="datetimeFigureOut">
              <a:rPr lang="en-US" smtClean="0"/>
              <a:t>6/1/2025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FA4F89A-6638-4631-9072-DF9EA7C88EEE}" type="slidenum">
              <a:rPr lang="en-US" smtClean="0"/>
              <a:t>‹#›</a:t>
            </a:fld>
            <a:endParaRPr lang="en-US" dirty="0"/>
          </a:p>
        </p:txBody>
      </p:sp>
    </p:spTree>
    <p:extLst>
      <p:ext uri="{BB962C8B-B14F-4D97-AF65-F5344CB8AC3E}">
        <p14:creationId xmlns:p14="http://schemas.microsoft.com/office/powerpoint/2010/main" val="3179839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7244E3-27EE-4C2C-B351-BADF14F4DFB2}" type="datetimeFigureOut">
              <a:rPr lang="en-US" smtClean="0"/>
              <a:t>6/1/2025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FA4F89A-6638-4631-9072-DF9EA7C88EEE}" type="slidenum">
              <a:rPr lang="en-US" smtClean="0"/>
              <a:t>‹#›</a:t>
            </a:fld>
            <a:endParaRPr lang="en-US" dirty="0"/>
          </a:p>
        </p:txBody>
      </p:sp>
    </p:spTree>
    <p:extLst>
      <p:ext uri="{BB962C8B-B14F-4D97-AF65-F5344CB8AC3E}">
        <p14:creationId xmlns:p14="http://schemas.microsoft.com/office/powerpoint/2010/main" val="838610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7244E3-27EE-4C2C-B351-BADF14F4DFB2}" type="datetimeFigureOut">
              <a:rPr lang="en-US" smtClean="0"/>
              <a:t>6/1/2025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FA4F89A-6638-4631-9072-DF9EA7C88EEE}" type="slidenum">
              <a:rPr lang="en-US" smtClean="0"/>
              <a:t>‹#›</a:t>
            </a:fld>
            <a:endParaRPr lang="en-US" dirty="0"/>
          </a:p>
        </p:txBody>
      </p:sp>
    </p:spTree>
    <p:extLst>
      <p:ext uri="{BB962C8B-B14F-4D97-AF65-F5344CB8AC3E}">
        <p14:creationId xmlns:p14="http://schemas.microsoft.com/office/powerpoint/2010/main" val="230116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5704" y="640080"/>
            <a:ext cx="5505132" cy="2240280"/>
          </a:xfrm>
        </p:spPr>
        <p:txBody>
          <a:bodyPr anchor="b"/>
          <a:lstStyle>
            <a:lvl1pPr>
              <a:defRPr sz="4480"/>
            </a:lvl1pPr>
          </a:lstStyle>
          <a:p>
            <a:r>
              <a:rPr lang="en-US"/>
              <a:t>Click to edit Master title style</a:t>
            </a:r>
            <a:endParaRPr lang="en-US" dirty="0"/>
          </a:p>
        </p:txBody>
      </p:sp>
      <p:sp>
        <p:nvSpPr>
          <p:cNvPr id="3" name="Content Placeholder 2"/>
          <p:cNvSpPr>
            <a:spLocks noGrp="1"/>
          </p:cNvSpPr>
          <p:nvPr>
            <p:ph idx="1"/>
          </p:nvPr>
        </p:nvSpPr>
        <p:spPr>
          <a:xfrm>
            <a:off x="7256463" y="1382396"/>
            <a:ext cx="864108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5704" y="2880360"/>
            <a:ext cx="5505132"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107244E3-27EE-4C2C-B351-BADF14F4DFB2}" type="datetimeFigureOut">
              <a:rPr lang="en-US" smtClean="0"/>
              <a:t>6/1/2025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A4F89A-6638-4631-9072-DF9EA7C88EEE}" type="slidenum">
              <a:rPr lang="en-US" smtClean="0"/>
              <a:t>‹#›</a:t>
            </a:fld>
            <a:endParaRPr lang="en-US" dirty="0"/>
          </a:p>
        </p:txBody>
      </p:sp>
    </p:spTree>
    <p:extLst>
      <p:ext uri="{BB962C8B-B14F-4D97-AF65-F5344CB8AC3E}">
        <p14:creationId xmlns:p14="http://schemas.microsoft.com/office/powerpoint/2010/main" val="3564465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5704" y="640080"/>
            <a:ext cx="5505132" cy="2240280"/>
          </a:xfrm>
        </p:spPr>
        <p:txBody>
          <a:bodyPr anchor="b"/>
          <a:lstStyle>
            <a:lvl1pPr>
              <a:defRPr sz="4480"/>
            </a:lvl1pPr>
          </a:lstStyle>
          <a:p>
            <a:r>
              <a:rPr lang="en-US"/>
              <a:t>Click to edit Master title style</a:t>
            </a:r>
            <a:endParaRPr lang="en-US" dirty="0"/>
          </a:p>
        </p:txBody>
      </p:sp>
      <p:sp>
        <p:nvSpPr>
          <p:cNvPr id="3" name="Picture Placeholder 2"/>
          <p:cNvSpPr>
            <a:spLocks noGrp="1" noChangeAspect="1"/>
          </p:cNvSpPr>
          <p:nvPr>
            <p:ph type="pic" idx="1"/>
          </p:nvPr>
        </p:nvSpPr>
        <p:spPr>
          <a:xfrm>
            <a:off x="7256463" y="1382396"/>
            <a:ext cx="864108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en-US" dirty="0"/>
              <a:t>Click icon to add picture</a:t>
            </a:r>
          </a:p>
        </p:txBody>
      </p:sp>
      <p:sp>
        <p:nvSpPr>
          <p:cNvPr id="4" name="Text Placeholder 3"/>
          <p:cNvSpPr>
            <a:spLocks noGrp="1"/>
          </p:cNvSpPr>
          <p:nvPr>
            <p:ph type="body" sz="half" idx="2"/>
          </p:nvPr>
        </p:nvSpPr>
        <p:spPr>
          <a:xfrm>
            <a:off x="1175704" y="2880360"/>
            <a:ext cx="5505132"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107244E3-27EE-4C2C-B351-BADF14F4DFB2}" type="datetimeFigureOut">
              <a:rPr lang="en-US" smtClean="0"/>
              <a:t>6/1/2025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A4F89A-6638-4631-9072-DF9EA7C88EEE}" type="slidenum">
              <a:rPr lang="en-US" smtClean="0"/>
              <a:t>‹#›</a:t>
            </a:fld>
            <a:endParaRPr lang="en-US" dirty="0"/>
          </a:p>
        </p:txBody>
      </p:sp>
    </p:spTree>
    <p:extLst>
      <p:ext uri="{BB962C8B-B14F-4D97-AF65-F5344CB8AC3E}">
        <p14:creationId xmlns:p14="http://schemas.microsoft.com/office/powerpoint/2010/main" val="3257930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73480" y="511176"/>
            <a:ext cx="14721840" cy="185578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3480" y="2555875"/>
            <a:ext cx="14721840" cy="60918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73480" y="8898891"/>
            <a:ext cx="384048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107244E3-27EE-4C2C-B351-BADF14F4DFB2}" type="datetimeFigureOut">
              <a:rPr lang="en-US" smtClean="0"/>
              <a:t>6/1/2025</a:t>
            </a:fld>
            <a:endParaRPr lang="en-US" dirty="0"/>
          </a:p>
        </p:txBody>
      </p:sp>
      <p:sp>
        <p:nvSpPr>
          <p:cNvPr id="5" name="Footer Placeholder 4"/>
          <p:cNvSpPr>
            <a:spLocks noGrp="1"/>
          </p:cNvSpPr>
          <p:nvPr>
            <p:ph type="ftr" sz="quarter" idx="3"/>
          </p:nvPr>
        </p:nvSpPr>
        <p:spPr>
          <a:xfrm>
            <a:off x="5654040" y="8898891"/>
            <a:ext cx="576072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2054840" y="8898891"/>
            <a:ext cx="384048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0FA4F89A-6638-4631-9072-DF9EA7C88EEE}" type="slidenum">
              <a:rPr lang="en-US" smtClean="0"/>
              <a:t>‹#›</a:t>
            </a:fld>
            <a:endParaRPr lang="en-US" dirty="0"/>
          </a:p>
        </p:txBody>
      </p:sp>
    </p:spTree>
    <p:extLst>
      <p:ext uri="{BB962C8B-B14F-4D97-AF65-F5344CB8AC3E}">
        <p14:creationId xmlns:p14="http://schemas.microsoft.com/office/powerpoint/2010/main" val="34533372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280160" rtl="0" eaLnBrk="1" latinLnBrk="0" hangingPunct="1">
        <a:lnSpc>
          <a:spcPct val="90000"/>
        </a:lnSpc>
        <a:spcBef>
          <a:spcPct val="0"/>
        </a:spcBef>
        <a:buNone/>
        <a:defRPr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9pPr>
    </p:bodyStyle>
    <p:otherStyle>
      <a:defPPr>
        <a:defRPr lang="en-US"/>
      </a:defPPr>
      <a:lvl1pPr marL="0" algn="l" defTabSz="1280160" rtl="0" eaLnBrk="1" latinLnBrk="0" hangingPunct="1">
        <a:defRPr sz="2520" kern="1200">
          <a:solidFill>
            <a:schemeClr val="tx1"/>
          </a:solidFill>
          <a:latin typeface="+mn-lt"/>
          <a:ea typeface="+mn-ea"/>
          <a:cs typeface="+mn-cs"/>
        </a:defRPr>
      </a:lvl1pPr>
      <a:lvl2pPr marL="640080" algn="l" defTabSz="1280160" rtl="0" eaLnBrk="1" latinLnBrk="0" hangingPunct="1">
        <a:defRPr sz="2520" kern="1200">
          <a:solidFill>
            <a:schemeClr val="tx1"/>
          </a:solidFill>
          <a:latin typeface="+mn-lt"/>
          <a:ea typeface="+mn-ea"/>
          <a:cs typeface="+mn-cs"/>
        </a:defRPr>
      </a:lvl2pPr>
      <a:lvl3pPr marL="1280160" algn="l" defTabSz="1280160" rtl="0" eaLnBrk="1" latinLnBrk="0" hangingPunct="1">
        <a:defRPr sz="2520" kern="1200">
          <a:solidFill>
            <a:schemeClr val="tx1"/>
          </a:solidFill>
          <a:latin typeface="+mn-lt"/>
          <a:ea typeface="+mn-ea"/>
          <a:cs typeface="+mn-cs"/>
        </a:defRPr>
      </a:lvl3pPr>
      <a:lvl4pPr marL="1920240" algn="l" defTabSz="1280160" rtl="0" eaLnBrk="1" latinLnBrk="0" hangingPunct="1">
        <a:defRPr sz="2520" kern="1200">
          <a:solidFill>
            <a:schemeClr val="tx1"/>
          </a:solidFill>
          <a:latin typeface="+mn-lt"/>
          <a:ea typeface="+mn-ea"/>
          <a:cs typeface="+mn-cs"/>
        </a:defRPr>
      </a:lvl4pPr>
      <a:lvl5pPr marL="2560320" algn="l" defTabSz="1280160" rtl="0" eaLnBrk="1" latinLnBrk="0" hangingPunct="1">
        <a:defRPr sz="2520" kern="1200">
          <a:solidFill>
            <a:schemeClr val="tx1"/>
          </a:solidFill>
          <a:latin typeface="+mn-lt"/>
          <a:ea typeface="+mn-ea"/>
          <a:cs typeface="+mn-cs"/>
        </a:defRPr>
      </a:lvl5pPr>
      <a:lvl6pPr marL="3200400" algn="l" defTabSz="1280160" rtl="0" eaLnBrk="1" latinLnBrk="0" hangingPunct="1">
        <a:defRPr sz="2520" kern="1200">
          <a:solidFill>
            <a:schemeClr val="tx1"/>
          </a:solidFill>
          <a:latin typeface="+mn-lt"/>
          <a:ea typeface="+mn-ea"/>
          <a:cs typeface="+mn-cs"/>
        </a:defRPr>
      </a:lvl6pPr>
      <a:lvl7pPr marL="3840480" algn="l" defTabSz="1280160" rtl="0" eaLnBrk="1" latinLnBrk="0" hangingPunct="1">
        <a:defRPr sz="2520" kern="1200">
          <a:solidFill>
            <a:schemeClr val="tx1"/>
          </a:solidFill>
          <a:latin typeface="+mn-lt"/>
          <a:ea typeface="+mn-ea"/>
          <a:cs typeface="+mn-cs"/>
        </a:defRPr>
      </a:lvl7pPr>
      <a:lvl8pPr marL="4480560" algn="l" defTabSz="1280160" rtl="0" eaLnBrk="1" latinLnBrk="0" hangingPunct="1">
        <a:defRPr sz="2520" kern="1200">
          <a:solidFill>
            <a:schemeClr val="tx1"/>
          </a:solidFill>
          <a:latin typeface="+mn-lt"/>
          <a:ea typeface="+mn-ea"/>
          <a:cs typeface="+mn-cs"/>
        </a:defRPr>
      </a:lvl8pPr>
      <a:lvl9pPr marL="5120640" algn="l" defTabSz="1280160" rtl="0" eaLnBrk="1" latinLnBrk="0" hangingPunct="1">
        <a:defRPr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3BEAD"/>
        </a:solidFill>
        <a:effectLst/>
      </p:bgPr>
    </p:bg>
    <p:spTree>
      <p:nvGrpSpPr>
        <p:cNvPr id="1" name="">
          <a:extLst>
            <a:ext uri="{FF2B5EF4-FFF2-40B4-BE49-F238E27FC236}">
              <a16:creationId xmlns:a16="http://schemas.microsoft.com/office/drawing/2014/main" id="{0F107058-6983-650A-CD14-D85D3648FF2F}"/>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C7EC3F43-435B-F5F1-A1DE-D02366EAB76B}"/>
              </a:ext>
            </a:extLst>
          </p:cNvPr>
          <p:cNvPicPr>
            <a:picLocks noChangeAspect="1"/>
          </p:cNvPicPr>
          <p:nvPr/>
        </p:nvPicPr>
        <p:blipFill>
          <a:blip r:embed="rId2"/>
          <a:stretch>
            <a:fillRect/>
          </a:stretch>
        </p:blipFill>
        <p:spPr>
          <a:xfrm rot="10800000" flipV="1">
            <a:off x="0" y="0"/>
            <a:ext cx="17068800" cy="9601200"/>
          </a:xfrm>
          <a:prstGeom prst="rect">
            <a:avLst/>
          </a:prstGeom>
        </p:spPr>
      </p:pic>
      <p:sp>
        <p:nvSpPr>
          <p:cNvPr id="11" name="TextBox 10">
            <a:extLst>
              <a:ext uri="{FF2B5EF4-FFF2-40B4-BE49-F238E27FC236}">
                <a16:creationId xmlns:a16="http://schemas.microsoft.com/office/drawing/2014/main" id="{C34379C8-9F3A-F501-95AD-8F2904FA95A4}"/>
              </a:ext>
            </a:extLst>
          </p:cNvPr>
          <p:cNvSpPr txBox="1"/>
          <p:nvPr/>
        </p:nvSpPr>
        <p:spPr>
          <a:xfrm rot="1330314">
            <a:off x="6219051" y="3742228"/>
            <a:ext cx="5570696" cy="1200329"/>
          </a:xfrm>
          <a:prstGeom prst="rect">
            <a:avLst/>
          </a:prstGeom>
          <a:noFill/>
        </p:spPr>
        <p:txBody>
          <a:bodyPr wrap="square">
            <a:spAutoFit/>
          </a:bodyPr>
          <a:lstStyle/>
          <a:p>
            <a:pPr algn="ctr"/>
            <a:r>
              <a:rPr lang="fa-IR" sz="2800" b="1" dirty="0">
                <a:solidFill>
                  <a:srgbClr val="462A44"/>
                </a:solidFill>
                <a:effectLst>
                  <a:outerShdw blurRad="38100" dist="38100" dir="2700000" algn="tl">
                    <a:srgbClr val="000000">
                      <a:alpha val="43137"/>
                    </a:srgbClr>
                  </a:outerShdw>
                </a:effectLst>
                <a:cs typeface="B Roya" panose="00000400000000000000" pitchFamily="2" charset="-78"/>
              </a:rPr>
              <a:t>ایران منطقه‌ای </a:t>
            </a:r>
            <a:br>
              <a:rPr lang="fa-IR" sz="2800" b="1" dirty="0">
                <a:solidFill>
                  <a:srgbClr val="462A44"/>
                </a:solidFill>
                <a:effectLst>
                  <a:outerShdw blurRad="38100" dist="38100" dir="2700000" algn="tl">
                    <a:srgbClr val="000000">
                      <a:alpha val="43137"/>
                    </a:srgbClr>
                  </a:outerShdw>
                </a:effectLst>
                <a:cs typeface="B Roya" panose="00000400000000000000" pitchFamily="2" charset="-78"/>
              </a:rPr>
            </a:br>
            <a:r>
              <a:rPr lang="fa-IR" sz="2800" b="1" dirty="0">
                <a:solidFill>
                  <a:srgbClr val="462A44"/>
                </a:solidFill>
                <a:effectLst>
                  <a:outerShdw blurRad="38100" dist="38100" dir="2700000" algn="tl">
                    <a:srgbClr val="000000">
                      <a:alpha val="43137"/>
                    </a:srgbClr>
                  </a:outerShdw>
                </a:effectLst>
                <a:cs typeface="B Roya" panose="00000400000000000000" pitchFamily="2" charset="-78"/>
              </a:rPr>
              <a:t>در آیینه عملکرد تجارت خارجی سال ۱۴۰۳</a:t>
            </a:r>
            <a:br>
              <a:rPr lang="en-US" sz="2800" b="1" dirty="0">
                <a:solidFill>
                  <a:srgbClr val="462A44"/>
                </a:solidFill>
                <a:effectLst>
                  <a:outerShdw blurRad="38100" dist="38100" dir="2700000" algn="tl">
                    <a:srgbClr val="000000">
                      <a:alpha val="43137"/>
                    </a:srgbClr>
                  </a:outerShdw>
                </a:effectLst>
                <a:cs typeface="B Roya" panose="00000400000000000000" pitchFamily="2" charset="-78"/>
              </a:rPr>
            </a:br>
            <a:r>
              <a:rPr lang="fa-IR" sz="1600" b="1" dirty="0">
                <a:solidFill>
                  <a:srgbClr val="462A44"/>
                </a:solidFill>
                <a:effectLst>
                  <a:outerShdw blurRad="38100" dist="38100" dir="2700000" algn="tl">
                    <a:srgbClr val="000000">
                      <a:alpha val="43137"/>
                    </a:srgbClr>
                  </a:outerShdw>
                </a:effectLst>
                <a:cs typeface="B Roya" panose="00000400000000000000" pitchFamily="2" charset="-78"/>
              </a:rPr>
              <a:t>و خدمات پژوهشی موسسه مطالعات و پژوهش‌های بازرگانی در سال جاری</a:t>
            </a:r>
            <a:endParaRPr lang="en-US" sz="2800" b="1" dirty="0">
              <a:solidFill>
                <a:srgbClr val="462A44"/>
              </a:solidFill>
              <a:effectLst>
                <a:outerShdw blurRad="38100" dist="38100" dir="2700000" algn="tl">
                  <a:srgbClr val="000000">
                    <a:alpha val="43137"/>
                  </a:srgbClr>
                </a:outerShdw>
              </a:effectLst>
              <a:cs typeface="B Roya" panose="00000400000000000000" pitchFamily="2" charset="-78"/>
            </a:endParaRPr>
          </a:p>
        </p:txBody>
      </p:sp>
      <p:pic>
        <p:nvPicPr>
          <p:cNvPr id="12" name="Picture 11">
            <a:extLst>
              <a:ext uri="{FF2B5EF4-FFF2-40B4-BE49-F238E27FC236}">
                <a16:creationId xmlns:a16="http://schemas.microsoft.com/office/drawing/2014/main" id="{2DB0B3AC-870B-C1BC-6C89-626563B337A9}"/>
              </a:ext>
            </a:extLst>
          </p:cNvPr>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rot="1466207">
            <a:off x="11461537" y="3537565"/>
            <a:ext cx="683002" cy="540710"/>
          </a:xfrm>
          <a:prstGeom prst="rect">
            <a:avLst/>
          </a:prstGeom>
        </p:spPr>
      </p:pic>
      <p:sp>
        <p:nvSpPr>
          <p:cNvPr id="13" name="TextBox 12">
            <a:extLst>
              <a:ext uri="{FF2B5EF4-FFF2-40B4-BE49-F238E27FC236}">
                <a16:creationId xmlns:a16="http://schemas.microsoft.com/office/drawing/2014/main" id="{EA70649F-ADA0-2BD3-6A43-81EF4C59B6A4}"/>
              </a:ext>
            </a:extLst>
          </p:cNvPr>
          <p:cNvSpPr txBox="1"/>
          <p:nvPr/>
        </p:nvSpPr>
        <p:spPr>
          <a:xfrm rot="1377659">
            <a:off x="4958212" y="6246170"/>
            <a:ext cx="5722429" cy="400110"/>
          </a:xfrm>
          <a:prstGeom prst="rect">
            <a:avLst/>
          </a:prstGeom>
          <a:noFill/>
        </p:spPr>
        <p:txBody>
          <a:bodyPr wrap="square">
            <a:spAutoFit/>
          </a:bodyPr>
          <a:lstStyle/>
          <a:p>
            <a:pPr algn="ctr"/>
            <a:r>
              <a:rPr lang="fa-IR" sz="2000" b="1" dirty="0">
                <a:solidFill>
                  <a:srgbClr val="462A44"/>
                </a:solidFill>
                <a:effectLst>
                  <a:outerShdw blurRad="38100" dist="38100" dir="2700000" algn="tl">
                    <a:srgbClr val="000000">
                      <a:alpha val="43137"/>
                    </a:srgbClr>
                  </a:outerShdw>
                </a:effectLst>
                <a:cs typeface="B Roya" panose="00000400000000000000" pitchFamily="2" charset="-78"/>
              </a:rPr>
              <a:t>خرداد ۱۴۰۴</a:t>
            </a:r>
            <a:endParaRPr lang="en-US" sz="2000" b="1" dirty="0">
              <a:solidFill>
                <a:srgbClr val="462A44"/>
              </a:solidFill>
              <a:effectLst>
                <a:outerShdw blurRad="38100" dist="38100" dir="2700000" algn="tl">
                  <a:srgbClr val="000000">
                    <a:alpha val="43137"/>
                  </a:srgbClr>
                </a:outerShdw>
              </a:effectLst>
              <a:cs typeface="B Roya" panose="00000400000000000000" pitchFamily="2" charset="-78"/>
            </a:endParaRPr>
          </a:p>
        </p:txBody>
      </p:sp>
      <p:pic>
        <p:nvPicPr>
          <p:cNvPr id="6" name="Picture 5">
            <a:extLst>
              <a:ext uri="{FF2B5EF4-FFF2-40B4-BE49-F238E27FC236}">
                <a16:creationId xmlns:a16="http://schemas.microsoft.com/office/drawing/2014/main" id="{815DB5F3-4E1D-7390-074C-E86BC18F2505}"/>
              </a:ext>
            </a:extLst>
          </p:cNvPr>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14825175" y="284134"/>
            <a:ext cx="1884171" cy="1491636"/>
          </a:xfrm>
          <a:prstGeom prst="rect">
            <a:avLst/>
          </a:prstGeom>
        </p:spPr>
      </p:pic>
      <p:sp>
        <p:nvSpPr>
          <p:cNvPr id="7" name="TextBox 6">
            <a:extLst>
              <a:ext uri="{FF2B5EF4-FFF2-40B4-BE49-F238E27FC236}">
                <a16:creationId xmlns:a16="http://schemas.microsoft.com/office/drawing/2014/main" id="{EAC071DE-9F27-04CA-D5AA-FFFE81767AC8}"/>
              </a:ext>
            </a:extLst>
          </p:cNvPr>
          <p:cNvSpPr txBox="1"/>
          <p:nvPr/>
        </p:nvSpPr>
        <p:spPr>
          <a:xfrm>
            <a:off x="0" y="8282249"/>
            <a:ext cx="4710656" cy="1077218"/>
          </a:xfrm>
          <a:prstGeom prst="rect">
            <a:avLst/>
          </a:prstGeom>
          <a:noFill/>
        </p:spPr>
        <p:txBody>
          <a:bodyPr wrap="square">
            <a:spAutoFit/>
          </a:bodyPr>
          <a:lstStyle/>
          <a:p>
            <a:pPr algn="ctr"/>
            <a:r>
              <a:rPr lang="fa-IR" sz="2800" b="1" dirty="0">
                <a:cs typeface="B Roya" panose="00000400000000000000" pitchFamily="2" charset="-78"/>
              </a:rPr>
              <a:t>امین مالکی</a:t>
            </a:r>
          </a:p>
          <a:p>
            <a:pPr algn="ctr"/>
            <a:r>
              <a:rPr lang="fa-IR" dirty="0">
                <a:cs typeface="B Roya" panose="00000400000000000000" pitchFamily="2" charset="-78"/>
              </a:rPr>
              <a:t>پژوهشکده توسعه بازرگانی</a:t>
            </a:r>
          </a:p>
          <a:p>
            <a:pPr algn="ctr"/>
            <a:r>
              <a:rPr lang="fa-IR" dirty="0">
                <a:cs typeface="B Roya" panose="00000400000000000000" pitchFamily="2" charset="-78"/>
              </a:rPr>
              <a:t>موسسه مطالعات و پژوهش‌های بازرگانی</a:t>
            </a:r>
          </a:p>
        </p:txBody>
      </p:sp>
    </p:spTree>
    <p:extLst>
      <p:ext uri="{BB962C8B-B14F-4D97-AF65-F5344CB8AC3E}">
        <p14:creationId xmlns:p14="http://schemas.microsoft.com/office/powerpoint/2010/main" val="9754661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19191"/>
        </a:solidFill>
        <a:effectLst/>
      </p:bgPr>
    </p:bg>
    <p:spTree>
      <p:nvGrpSpPr>
        <p:cNvPr id="1" name="">
          <a:extLst>
            <a:ext uri="{FF2B5EF4-FFF2-40B4-BE49-F238E27FC236}">
              <a16:creationId xmlns:a16="http://schemas.microsoft.com/office/drawing/2014/main" id="{38E75BFE-898E-3B2C-CABE-735BBA1364D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3F5A18F-A8CA-1100-3FA4-E85745E63B88}"/>
              </a:ext>
            </a:extLst>
          </p:cNvPr>
          <p:cNvPicPr>
            <a:picLocks noChangeAspect="1"/>
          </p:cNvPicPr>
          <p:nvPr/>
        </p:nvPicPr>
        <p:blipFill>
          <a:blip r:embed="rId2"/>
          <a:stretch>
            <a:fillRect/>
          </a:stretch>
        </p:blipFill>
        <p:spPr>
          <a:xfrm>
            <a:off x="0" y="0"/>
            <a:ext cx="17068800" cy="9555658"/>
          </a:xfrm>
          <a:prstGeom prst="rect">
            <a:avLst/>
          </a:prstGeom>
        </p:spPr>
      </p:pic>
      <p:sp>
        <p:nvSpPr>
          <p:cNvPr id="3" name="TextBox 2">
            <a:extLst>
              <a:ext uri="{FF2B5EF4-FFF2-40B4-BE49-F238E27FC236}">
                <a16:creationId xmlns:a16="http://schemas.microsoft.com/office/drawing/2014/main" id="{3B5CA973-B740-6F9A-49CB-CD3C36890B57}"/>
              </a:ext>
            </a:extLst>
          </p:cNvPr>
          <p:cNvSpPr txBox="1"/>
          <p:nvPr/>
        </p:nvSpPr>
        <p:spPr>
          <a:xfrm>
            <a:off x="212271" y="954682"/>
            <a:ext cx="16491858" cy="553357"/>
          </a:xfrm>
          <a:prstGeom prst="rect">
            <a:avLst/>
          </a:prstGeom>
          <a:noFill/>
        </p:spPr>
        <p:txBody>
          <a:bodyPr wrap="square">
            <a:spAutoFit/>
          </a:bodyPr>
          <a:lstStyle/>
          <a:p>
            <a:pPr algn="ctr" rtl="1">
              <a:lnSpc>
                <a:spcPct val="107000"/>
              </a:lnSpc>
              <a:spcAft>
                <a:spcPts val="800"/>
              </a:spcAft>
              <a:tabLst>
                <a:tab pos="5358765" algn="l"/>
              </a:tabLst>
            </a:pPr>
            <a:r>
              <a:rPr lang="fa-IR" sz="2800" b="1" kern="100" dirty="0">
                <a:solidFill>
                  <a:srgbClr val="0070C0"/>
                </a:solidFill>
                <a:latin typeface="Calibri" panose="020F0502020204030204" pitchFamily="34" charset="0"/>
                <a:ea typeface="Calibri" panose="020F0502020204030204" pitchFamily="34" charset="0"/>
                <a:cs typeface="B Roya" panose="00000400000000000000" pitchFamily="2" charset="-78"/>
              </a:rPr>
              <a:t>نمونه‌ای از ایران و برخی کشورهای همسایه</a:t>
            </a:r>
            <a:endParaRPr lang="en-US" sz="2800" b="1" kern="100" dirty="0">
              <a:solidFill>
                <a:srgbClr val="0070C0"/>
              </a:solidFill>
              <a:effectLst/>
              <a:latin typeface="Calibri" panose="020F0502020204030204" pitchFamily="34" charset="0"/>
              <a:ea typeface="Calibri" panose="020F0502020204030204" pitchFamily="34" charset="0"/>
              <a:cs typeface="B Roya" panose="00000400000000000000" pitchFamily="2" charset="-78"/>
            </a:endParaRPr>
          </a:p>
        </p:txBody>
      </p:sp>
      <p:pic>
        <p:nvPicPr>
          <p:cNvPr id="5" name="Picture 4">
            <a:extLst>
              <a:ext uri="{FF2B5EF4-FFF2-40B4-BE49-F238E27FC236}">
                <a16:creationId xmlns:a16="http://schemas.microsoft.com/office/drawing/2014/main" id="{F9AFCA43-C901-8A7F-C11B-D1D06D4BBE4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600369" y="2873388"/>
            <a:ext cx="9551347" cy="3854423"/>
          </a:xfrm>
          <a:prstGeom prst="rect">
            <a:avLst/>
          </a:prstGeom>
          <a:noFill/>
          <a:ln>
            <a:noFill/>
          </a:ln>
        </p:spPr>
      </p:pic>
      <p:sp>
        <p:nvSpPr>
          <p:cNvPr id="7" name="TextBox 6">
            <a:extLst>
              <a:ext uri="{FF2B5EF4-FFF2-40B4-BE49-F238E27FC236}">
                <a16:creationId xmlns:a16="http://schemas.microsoft.com/office/drawing/2014/main" id="{8245070A-8435-E1E1-9B82-F902313621D5}"/>
              </a:ext>
            </a:extLst>
          </p:cNvPr>
          <p:cNvSpPr txBox="1"/>
          <p:nvPr/>
        </p:nvSpPr>
        <p:spPr>
          <a:xfrm>
            <a:off x="10746404" y="1920189"/>
            <a:ext cx="5838281" cy="6726329"/>
          </a:xfrm>
          <a:prstGeom prst="rect">
            <a:avLst/>
          </a:prstGeom>
          <a:noFill/>
        </p:spPr>
        <p:txBody>
          <a:bodyPr wrap="square">
            <a:spAutoFit/>
          </a:bodyPr>
          <a:lstStyle/>
          <a:p>
            <a:pPr lvl="0" algn="just" rtl="1">
              <a:lnSpc>
                <a:spcPct val="107000"/>
              </a:lnSpc>
              <a:spcAft>
                <a:spcPts val="800"/>
              </a:spcAft>
              <a:tabLst>
                <a:tab pos="457200" algn="l"/>
                <a:tab pos="4400550" algn="l"/>
              </a:tabLst>
            </a:pPr>
            <a:r>
              <a:rPr lang="fa-IR" sz="1800" b="1" kern="1200" dirty="0">
                <a:solidFill>
                  <a:srgbClr val="101C32"/>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Roya" panose="00000400000000000000" pitchFamily="2" charset="-78"/>
              </a:rPr>
              <a:t>زمانی که کشورهایی با ساختار اقتصادی مشابه، از سطح پایین فناوری در تولید و صادرات نیز رنج می‌برند، ظرفیت آن‌ها برای توسعه بازارهای پویا و یکپارچه منطقه‌ای به‌شدت محدود می‌شود. دلایل اصلی این مسئله عبارت‌اند از:</a:t>
            </a:r>
          </a:p>
          <a:p>
            <a:pPr marL="342900" lvl="0" indent="-342900" algn="just" rtl="1">
              <a:lnSpc>
                <a:spcPct val="107000"/>
              </a:lnSpc>
              <a:spcAft>
                <a:spcPts val="800"/>
              </a:spcAft>
              <a:buFont typeface="Wingdings" panose="05000000000000000000" pitchFamily="2" charset="2"/>
              <a:buChar char=""/>
              <a:tabLst>
                <a:tab pos="457200" algn="l"/>
                <a:tab pos="4400550" algn="l"/>
              </a:tabLst>
            </a:pPr>
            <a:r>
              <a:rPr lang="fa-IR" sz="1800" b="1" kern="1200" dirty="0">
                <a:solidFill>
                  <a:srgbClr val="101C32"/>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Roya" panose="00000400000000000000" pitchFamily="2" charset="-78"/>
              </a:rPr>
              <a:t>فقدان تنوع و ارزش‌افزوده در محصولات: تولیدات کم‌فناوری معمولاً کالاهایی ساده، مشابه و کم‌ارزش هستند. این موضوع انگیزه‌ای برای تجارت ایجاد نمی‌کند، چرا که کشورهای همسایه تمایلی به واردات کالاهایی ندارند که خودشان با همان سطح فناوری و کیفیت پایین تولید می‌کنند.</a:t>
            </a:r>
          </a:p>
          <a:p>
            <a:pPr marL="342900" lvl="0" indent="-342900" algn="just" rtl="1">
              <a:lnSpc>
                <a:spcPct val="107000"/>
              </a:lnSpc>
              <a:spcAft>
                <a:spcPts val="800"/>
              </a:spcAft>
              <a:buFont typeface="Wingdings" panose="05000000000000000000" pitchFamily="2" charset="2"/>
              <a:buChar char=""/>
              <a:tabLst>
                <a:tab pos="457200" algn="l"/>
                <a:tab pos="4400550" algn="l"/>
              </a:tabLst>
            </a:pPr>
            <a:r>
              <a:rPr lang="fa-IR" sz="1800" b="1" kern="1200" dirty="0">
                <a:solidFill>
                  <a:srgbClr val="101C32"/>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Roya" panose="00000400000000000000" pitchFamily="2" charset="-78"/>
              </a:rPr>
              <a:t>ناتوانی در ایجاد زنجیره‌های ارزش منطقه‌ای: بازارهای منطقه‌ای زمانی شکوفا می‌شوند که کشورها بتوانند در مراحل مختلف تولید تخصص پیدا کنند (مانند تولید قطعات، مونتاژ، بسته‌بندی). اما ضعف فناوری مانع از تقسیم کار صنعتی و شکل‌گیری نقش‌های مکمل میان کشورها می‌شود.</a:t>
            </a:r>
          </a:p>
          <a:p>
            <a:pPr marL="342900" lvl="0" indent="-342900" algn="just" rtl="1">
              <a:lnSpc>
                <a:spcPct val="107000"/>
              </a:lnSpc>
              <a:spcAft>
                <a:spcPts val="800"/>
              </a:spcAft>
              <a:buFont typeface="Wingdings" panose="05000000000000000000" pitchFamily="2" charset="2"/>
              <a:buChar char=""/>
              <a:tabLst>
                <a:tab pos="457200" algn="l"/>
                <a:tab pos="4400550" algn="l"/>
              </a:tabLst>
            </a:pPr>
            <a:r>
              <a:rPr lang="fa-IR" sz="1800" b="1" kern="1200" dirty="0">
                <a:solidFill>
                  <a:srgbClr val="101C32"/>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Roya" panose="00000400000000000000" pitchFamily="2" charset="-78"/>
              </a:rPr>
              <a:t>ضعف در زیرساخت‌های استاندارد و گواهی کیفیت: کشورهایی با فناوری پایین معمولاً فاقد نظام‌های مؤثر تست، صدور گواهی و تضمین کیفیت هستند. این موضوع تجارت فرامرزی قابل اعتماد را به‌ویژه در حوزه‌های حساس مانند غذا، دارو یا ماشین‌آلات دشوار می‌سازد.</a:t>
            </a:r>
          </a:p>
          <a:p>
            <a:pPr marL="342900" lvl="0" indent="-342900" algn="just" rtl="1">
              <a:lnSpc>
                <a:spcPct val="107000"/>
              </a:lnSpc>
              <a:spcAft>
                <a:spcPts val="800"/>
              </a:spcAft>
              <a:buFont typeface="Wingdings" panose="05000000000000000000" pitchFamily="2" charset="2"/>
              <a:buChar char=""/>
              <a:tabLst>
                <a:tab pos="457200" algn="l"/>
                <a:tab pos="4400550" algn="l"/>
              </a:tabLst>
            </a:pPr>
            <a:r>
              <a:rPr lang="fa-IR" sz="1800" b="1" kern="1200" dirty="0">
                <a:solidFill>
                  <a:srgbClr val="101C32"/>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Roya" panose="00000400000000000000" pitchFamily="2" charset="-78"/>
              </a:rPr>
              <a:t>تمرکز تجارت بر کالاهای خام و اولیه: در نبود تولیدات صنعتی پیشرفته، تجارت محدود به کالاهای خام باقی می‌ماند. این کالاها حاشیه سود پایین، نوسان قیمتی بالا، و ظرفیت اندکی برای یادگیری صنعتی و تنوع تجاری دارند</a:t>
            </a:r>
            <a:endParaRPr lang="en-US" sz="1800" b="1" kern="1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Roya" panose="00000400000000000000" pitchFamily="2" charset="-78"/>
            </a:endParaRPr>
          </a:p>
        </p:txBody>
      </p:sp>
      <p:cxnSp>
        <p:nvCxnSpPr>
          <p:cNvPr id="9" name="Straight Arrow Connector 8">
            <a:extLst>
              <a:ext uri="{FF2B5EF4-FFF2-40B4-BE49-F238E27FC236}">
                <a16:creationId xmlns:a16="http://schemas.microsoft.com/office/drawing/2014/main" id="{694444B0-2DBE-FD92-7D76-5A54500C041C}"/>
              </a:ext>
            </a:extLst>
          </p:cNvPr>
          <p:cNvCxnSpPr>
            <a:cxnSpLocks/>
          </p:cNvCxnSpPr>
          <p:nvPr/>
        </p:nvCxnSpPr>
        <p:spPr>
          <a:xfrm>
            <a:off x="10482943" y="1564514"/>
            <a:ext cx="0" cy="7446136"/>
          </a:xfrm>
          <a:prstGeom prst="straightConnector1">
            <a:avLst/>
          </a:prstGeom>
          <a:ln w="19050">
            <a:prstDash val="dash"/>
            <a:tailEnd type="triangle"/>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7A18FFD1-60A8-705F-D246-1C1EA60EC0E4}"/>
              </a:ext>
            </a:extLst>
          </p:cNvPr>
          <p:cNvSpPr txBox="1"/>
          <p:nvPr/>
        </p:nvSpPr>
        <p:spPr>
          <a:xfrm>
            <a:off x="1152740" y="7405381"/>
            <a:ext cx="8667750" cy="1754326"/>
          </a:xfrm>
          <a:prstGeom prst="rect">
            <a:avLst/>
          </a:prstGeom>
          <a:noFill/>
        </p:spPr>
        <p:txBody>
          <a:bodyPr wrap="square">
            <a:spAutoFit/>
          </a:bodyPr>
          <a:lstStyle/>
          <a:p>
            <a:pPr algn="just" rtl="1"/>
            <a:r>
              <a:rPr lang="fa-IR" b="1" dirty="0">
                <a:cs typeface="B Roya" panose="00000400000000000000" pitchFamily="2" charset="-78"/>
              </a:rPr>
              <a:t>ایران و افغانستان</a:t>
            </a:r>
            <a:r>
              <a:rPr lang="fa-IR" dirty="0">
                <a:cs typeface="B Roya" panose="00000400000000000000" pitchFamily="2" charset="-78"/>
              </a:rPr>
              <a:t>: هر دو کشور بیشتر کالاهای کم‌فناوری مانند مواد غذایی ساده، مصالح ساختمانی یا منسوجات تولید می‌کنند. نبود تخصص فناوری‌محور باعث شده تجارت آن‌ها به دامنه‌ای از کالاهای کم‌ارزش محدود بماند.</a:t>
            </a:r>
          </a:p>
          <a:p>
            <a:pPr algn="just" rtl="1"/>
            <a:endParaRPr lang="fa-IR" dirty="0">
              <a:cs typeface="B Roya" panose="00000400000000000000" pitchFamily="2" charset="-78"/>
            </a:endParaRPr>
          </a:p>
          <a:p>
            <a:pPr algn="just" rtl="1"/>
            <a:r>
              <a:rPr lang="fa-IR" b="1" dirty="0">
                <a:cs typeface="B Roya" panose="00000400000000000000" pitchFamily="2" charset="-78"/>
              </a:rPr>
              <a:t>ایران و ترکمنستان</a:t>
            </a:r>
            <a:r>
              <a:rPr lang="fa-IR" dirty="0">
                <a:cs typeface="B Roya" panose="00000400000000000000" pitchFamily="2" charset="-78"/>
              </a:rPr>
              <a:t>: با وجود منابع انرژی مشترک و هم‌مرزی، نبود ظرفیت تولید پیشرفته در هر دو کشور، فرصت‌های مشارکت در فرآوری صنعتی، تبادل تجهیزات یا تولید مشترک در حوزه‌هایی مانند ماشین‌آلات یا مواد شیمیایی را محدود کرده است.</a:t>
            </a:r>
          </a:p>
        </p:txBody>
      </p:sp>
    </p:spTree>
    <p:extLst>
      <p:ext uri="{BB962C8B-B14F-4D97-AF65-F5344CB8AC3E}">
        <p14:creationId xmlns:p14="http://schemas.microsoft.com/office/powerpoint/2010/main" val="2812122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E75BFE-898E-3B2C-CABE-735BBA1364D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3F5A18F-A8CA-1100-3FA4-E85745E63B88}"/>
              </a:ext>
            </a:extLst>
          </p:cNvPr>
          <p:cNvPicPr>
            <a:picLocks noChangeAspect="1"/>
          </p:cNvPicPr>
          <p:nvPr/>
        </p:nvPicPr>
        <p:blipFill>
          <a:blip r:embed="rId2"/>
          <a:stretch>
            <a:fillRect/>
          </a:stretch>
        </p:blipFill>
        <p:spPr>
          <a:xfrm>
            <a:off x="0" y="0"/>
            <a:ext cx="17068800" cy="9555658"/>
          </a:xfrm>
          <a:prstGeom prst="rect">
            <a:avLst/>
          </a:prstGeom>
        </p:spPr>
      </p:pic>
      <p:sp>
        <p:nvSpPr>
          <p:cNvPr id="3" name="TextBox 2">
            <a:extLst>
              <a:ext uri="{FF2B5EF4-FFF2-40B4-BE49-F238E27FC236}">
                <a16:creationId xmlns:a16="http://schemas.microsoft.com/office/drawing/2014/main" id="{3B5CA973-B740-6F9A-49CB-CD3C36890B57}"/>
              </a:ext>
            </a:extLst>
          </p:cNvPr>
          <p:cNvSpPr txBox="1"/>
          <p:nvPr/>
        </p:nvSpPr>
        <p:spPr>
          <a:xfrm>
            <a:off x="212271" y="954682"/>
            <a:ext cx="16491858" cy="553357"/>
          </a:xfrm>
          <a:prstGeom prst="rect">
            <a:avLst/>
          </a:prstGeom>
          <a:noFill/>
        </p:spPr>
        <p:txBody>
          <a:bodyPr wrap="square">
            <a:spAutoFit/>
          </a:bodyPr>
          <a:lstStyle/>
          <a:p>
            <a:pPr algn="ctr" rtl="1">
              <a:lnSpc>
                <a:spcPct val="107000"/>
              </a:lnSpc>
              <a:spcAft>
                <a:spcPts val="800"/>
              </a:spcAft>
              <a:tabLst>
                <a:tab pos="5358765" algn="l"/>
              </a:tabLst>
            </a:pPr>
            <a:r>
              <a:rPr lang="fa-IR" sz="2800" b="1" kern="100" dirty="0">
                <a:solidFill>
                  <a:srgbClr val="0070C0"/>
                </a:solidFill>
                <a:effectLst/>
                <a:latin typeface="Calibri" panose="020F0502020204030204" pitchFamily="34" charset="0"/>
                <a:ea typeface="Calibri" panose="020F0502020204030204" pitchFamily="34" charset="0"/>
                <a:cs typeface="B Roya" panose="00000400000000000000" pitchFamily="2" charset="-78"/>
              </a:rPr>
              <a:t>اقتصاد ایران در زنجیره‌های ارزش جهانی</a:t>
            </a:r>
            <a:endParaRPr lang="en-US" sz="2800" b="1" kern="100" dirty="0">
              <a:solidFill>
                <a:srgbClr val="0070C0"/>
              </a:solidFill>
              <a:effectLst/>
              <a:latin typeface="Calibri" panose="020F0502020204030204" pitchFamily="34" charset="0"/>
              <a:ea typeface="Calibri" panose="020F0502020204030204" pitchFamily="34" charset="0"/>
              <a:cs typeface="B Roya" panose="00000400000000000000" pitchFamily="2" charset="-78"/>
            </a:endParaRPr>
          </a:p>
        </p:txBody>
      </p:sp>
      <p:pic>
        <p:nvPicPr>
          <p:cNvPr id="10" name="Picture 9">
            <a:extLst>
              <a:ext uri="{FF2B5EF4-FFF2-40B4-BE49-F238E27FC236}">
                <a16:creationId xmlns:a16="http://schemas.microsoft.com/office/drawing/2014/main" id="{BF1FF937-DEE7-5548-BD57-6E5D9AE13836}"/>
              </a:ext>
            </a:extLst>
          </p:cNvPr>
          <p:cNvPicPr>
            <a:picLocks noChangeAspect="1"/>
          </p:cNvPicPr>
          <p:nvPr/>
        </p:nvPicPr>
        <p:blipFill>
          <a:blip r:embed="rId3"/>
          <a:stretch>
            <a:fillRect/>
          </a:stretch>
        </p:blipFill>
        <p:spPr>
          <a:xfrm>
            <a:off x="1339483" y="1508039"/>
            <a:ext cx="13160287" cy="7368328"/>
          </a:xfrm>
          <a:prstGeom prst="rect">
            <a:avLst/>
          </a:prstGeom>
        </p:spPr>
      </p:pic>
    </p:spTree>
    <p:extLst>
      <p:ext uri="{BB962C8B-B14F-4D97-AF65-F5344CB8AC3E}">
        <p14:creationId xmlns:p14="http://schemas.microsoft.com/office/powerpoint/2010/main" val="3777157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E75BFE-898E-3B2C-CABE-735BBA1364D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3F5A18F-A8CA-1100-3FA4-E85745E63B88}"/>
              </a:ext>
            </a:extLst>
          </p:cNvPr>
          <p:cNvPicPr>
            <a:picLocks noChangeAspect="1"/>
          </p:cNvPicPr>
          <p:nvPr/>
        </p:nvPicPr>
        <p:blipFill>
          <a:blip r:embed="rId2"/>
          <a:stretch>
            <a:fillRect/>
          </a:stretch>
        </p:blipFill>
        <p:spPr>
          <a:xfrm>
            <a:off x="0" y="0"/>
            <a:ext cx="17068800" cy="9555658"/>
          </a:xfrm>
          <a:prstGeom prst="rect">
            <a:avLst/>
          </a:prstGeom>
        </p:spPr>
      </p:pic>
      <p:sp>
        <p:nvSpPr>
          <p:cNvPr id="3" name="TextBox 2">
            <a:extLst>
              <a:ext uri="{FF2B5EF4-FFF2-40B4-BE49-F238E27FC236}">
                <a16:creationId xmlns:a16="http://schemas.microsoft.com/office/drawing/2014/main" id="{3B5CA973-B740-6F9A-49CB-CD3C36890B57}"/>
              </a:ext>
            </a:extLst>
          </p:cNvPr>
          <p:cNvSpPr txBox="1"/>
          <p:nvPr/>
        </p:nvSpPr>
        <p:spPr>
          <a:xfrm>
            <a:off x="212271" y="954682"/>
            <a:ext cx="16491858" cy="553357"/>
          </a:xfrm>
          <a:prstGeom prst="rect">
            <a:avLst/>
          </a:prstGeom>
          <a:noFill/>
        </p:spPr>
        <p:txBody>
          <a:bodyPr wrap="square">
            <a:spAutoFit/>
          </a:bodyPr>
          <a:lstStyle/>
          <a:p>
            <a:pPr algn="ctr" rtl="1">
              <a:lnSpc>
                <a:spcPct val="107000"/>
              </a:lnSpc>
              <a:spcAft>
                <a:spcPts val="800"/>
              </a:spcAft>
              <a:tabLst>
                <a:tab pos="5358765" algn="l"/>
              </a:tabLst>
            </a:pPr>
            <a:r>
              <a:rPr lang="fa-IR" sz="2800" b="1" kern="100" dirty="0">
                <a:solidFill>
                  <a:srgbClr val="0070C0"/>
                </a:solidFill>
                <a:latin typeface="Calibri" panose="020F0502020204030204" pitchFamily="34" charset="0"/>
                <a:ea typeface="Calibri" panose="020F0502020204030204" pitchFamily="34" charset="0"/>
                <a:cs typeface="B Roya" panose="00000400000000000000" pitchFamily="2" charset="-78"/>
              </a:rPr>
              <a:t>حقایق تحول آفرین پیرامون حضور در زنجیره‌‌های ارزش منطقه‌ای به عنوان یک ظرفیت </a:t>
            </a:r>
            <a:r>
              <a:rPr lang="fa-IR" sz="2800" b="1" kern="100" dirty="0" err="1">
                <a:solidFill>
                  <a:srgbClr val="0070C0"/>
                </a:solidFill>
                <a:latin typeface="Calibri" panose="020F0502020204030204" pitchFamily="34" charset="0"/>
                <a:ea typeface="Calibri" panose="020F0502020204030204" pitchFamily="34" charset="0"/>
                <a:cs typeface="B Roya" panose="00000400000000000000" pitchFamily="2" charset="-78"/>
              </a:rPr>
              <a:t>ژئوپلتیکی</a:t>
            </a:r>
            <a:endParaRPr lang="en-US" sz="2800" b="1" kern="100" dirty="0">
              <a:solidFill>
                <a:srgbClr val="0070C0"/>
              </a:solidFill>
              <a:effectLst/>
              <a:latin typeface="Calibri" panose="020F0502020204030204" pitchFamily="34" charset="0"/>
              <a:ea typeface="Calibri" panose="020F0502020204030204" pitchFamily="34" charset="0"/>
              <a:cs typeface="B Roya" panose="00000400000000000000" pitchFamily="2" charset="-78"/>
            </a:endParaRPr>
          </a:p>
        </p:txBody>
      </p:sp>
      <p:sp>
        <p:nvSpPr>
          <p:cNvPr id="7" name="TextBox 6">
            <a:extLst>
              <a:ext uri="{FF2B5EF4-FFF2-40B4-BE49-F238E27FC236}">
                <a16:creationId xmlns:a16="http://schemas.microsoft.com/office/drawing/2014/main" id="{8245070A-8435-E1E1-9B82-F902313621D5}"/>
              </a:ext>
            </a:extLst>
          </p:cNvPr>
          <p:cNvSpPr txBox="1"/>
          <p:nvPr/>
        </p:nvSpPr>
        <p:spPr>
          <a:xfrm>
            <a:off x="10746404" y="1920189"/>
            <a:ext cx="5838281" cy="2178289"/>
          </a:xfrm>
          <a:prstGeom prst="rect">
            <a:avLst/>
          </a:prstGeom>
          <a:noFill/>
        </p:spPr>
        <p:txBody>
          <a:bodyPr wrap="square">
            <a:spAutoFit/>
          </a:bodyPr>
          <a:lstStyle/>
          <a:p>
            <a:pPr lvl="0" algn="just" rtl="1">
              <a:lnSpc>
                <a:spcPct val="107000"/>
              </a:lnSpc>
              <a:spcAft>
                <a:spcPts val="800"/>
              </a:spcAft>
              <a:tabLst>
                <a:tab pos="457200" algn="l"/>
                <a:tab pos="4400550" algn="l"/>
              </a:tabLst>
            </a:pPr>
            <a:endParaRPr lang="fa-IR" sz="1800" b="1" kern="1200" dirty="0">
              <a:solidFill>
                <a:srgbClr val="101C32"/>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Roya" panose="00000400000000000000" pitchFamily="2" charset="-78"/>
            </a:endParaRPr>
          </a:p>
          <a:p>
            <a:pPr lvl="0" algn="just" rtl="1">
              <a:lnSpc>
                <a:spcPct val="107000"/>
              </a:lnSpc>
              <a:spcAft>
                <a:spcPts val="800"/>
              </a:spcAft>
              <a:tabLst>
                <a:tab pos="457200" algn="l"/>
                <a:tab pos="4400550" algn="l"/>
              </a:tabLst>
            </a:pPr>
            <a:r>
              <a:rPr lang="fa-IR" b="1" dirty="0">
                <a:solidFill>
                  <a:srgbClr val="101C32"/>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Roya" panose="00000400000000000000" pitchFamily="2" charset="-78"/>
              </a:rPr>
              <a:t>برای پیوستن به زنجیره‌های ارزش منطقه‌ای فعال‌سازی ظرفیت‌های ترانزیتی، حمل و نقل، </a:t>
            </a:r>
            <a:r>
              <a:rPr lang="fa-IR" b="1" dirty="0" err="1">
                <a:solidFill>
                  <a:srgbClr val="101C32"/>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Roya" panose="00000400000000000000" pitchFamily="2" charset="-78"/>
              </a:rPr>
              <a:t>انبارداری</a:t>
            </a:r>
            <a:r>
              <a:rPr lang="fa-IR" b="1" dirty="0">
                <a:solidFill>
                  <a:srgbClr val="101C32"/>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Roya" panose="00000400000000000000" pitchFamily="2" charset="-78"/>
              </a:rPr>
              <a:t>، </a:t>
            </a:r>
            <a:r>
              <a:rPr lang="fa-IR" b="1" dirty="0" err="1">
                <a:solidFill>
                  <a:srgbClr val="101C32"/>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Roya" panose="00000400000000000000" pitchFamily="2" charset="-78"/>
              </a:rPr>
              <a:t>خرده‌فروشی</a:t>
            </a:r>
            <a:r>
              <a:rPr lang="fa-IR" b="1" dirty="0">
                <a:solidFill>
                  <a:srgbClr val="101C32"/>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Roya" panose="00000400000000000000" pitchFamily="2" charset="-78"/>
              </a:rPr>
              <a:t>، </a:t>
            </a:r>
            <a:r>
              <a:rPr lang="fa-IR" b="1" dirty="0" err="1">
                <a:solidFill>
                  <a:srgbClr val="101C32"/>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Roya" panose="00000400000000000000" pitchFamily="2" charset="-78"/>
              </a:rPr>
              <a:t>عمده‌فروشی</a:t>
            </a:r>
            <a:r>
              <a:rPr lang="fa-IR" b="1" dirty="0">
                <a:solidFill>
                  <a:srgbClr val="101C32"/>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Roya" panose="00000400000000000000" pitchFamily="2" charset="-78"/>
              </a:rPr>
              <a:t>، خدمات عمومی، خدمات </a:t>
            </a:r>
            <a:r>
              <a:rPr lang="fa-IR" b="1" dirty="0" err="1">
                <a:solidFill>
                  <a:srgbClr val="101C32"/>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Roya" panose="00000400000000000000" pitchFamily="2" charset="-78"/>
              </a:rPr>
              <a:t>تاسیساتی</a:t>
            </a:r>
            <a:r>
              <a:rPr lang="fa-IR" b="1" dirty="0">
                <a:solidFill>
                  <a:srgbClr val="101C32"/>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Roya" panose="00000400000000000000" pitchFamily="2" charset="-78"/>
              </a:rPr>
              <a:t> و ... آن یک راهبرد اصلی است.</a:t>
            </a:r>
          </a:p>
          <a:p>
            <a:pPr lvl="0" algn="just" rtl="1">
              <a:lnSpc>
                <a:spcPct val="107000"/>
              </a:lnSpc>
              <a:spcAft>
                <a:spcPts val="800"/>
              </a:spcAft>
              <a:tabLst>
                <a:tab pos="457200" algn="l"/>
                <a:tab pos="4400550" algn="l"/>
              </a:tabLst>
            </a:pPr>
            <a:endParaRPr lang="fa-IR" sz="1800" b="1" kern="1200" dirty="0">
              <a:solidFill>
                <a:srgbClr val="101C32"/>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Roya" panose="00000400000000000000" pitchFamily="2" charset="-78"/>
            </a:endParaRPr>
          </a:p>
          <a:p>
            <a:pPr lvl="0" algn="ctr" rtl="1">
              <a:lnSpc>
                <a:spcPct val="107000"/>
              </a:lnSpc>
              <a:spcAft>
                <a:spcPts val="800"/>
              </a:spcAft>
              <a:tabLst>
                <a:tab pos="457200" algn="l"/>
                <a:tab pos="4400550" algn="l"/>
              </a:tabLst>
            </a:pPr>
            <a:r>
              <a:rPr lang="fa-IR" sz="1800" b="1" kern="1200" dirty="0">
                <a:solidFill>
                  <a:srgbClr val="101C32"/>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Roya" panose="00000400000000000000" pitchFamily="2" charset="-78"/>
              </a:rPr>
              <a:t>سهم ۳۶ درصدی حوزه خدمات از زنجیره ارزش صنعت شیمیایی</a:t>
            </a:r>
          </a:p>
        </p:txBody>
      </p:sp>
      <p:cxnSp>
        <p:nvCxnSpPr>
          <p:cNvPr id="9" name="Straight Arrow Connector 8">
            <a:extLst>
              <a:ext uri="{FF2B5EF4-FFF2-40B4-BE49-F238E27FC236}">
                <a16:creationId xmlns:a16="http://schemas.microsoft.com/office/drawing/2014/main" id="{694444B0-2DBE-FD92-7D76-5A54500C041C}"/>
              </a:ext>
            </a:extLst>
          </p:cNvPr>
          <p:cNvCxnSpPr>
            <a:cxnSpLocks/>
          </p:cNvCxnSpPr>
          <p:nvPr/>
        </p:nvCxnSpPr>
        <p:spPr>
          <a:xfrm>
            <a:off x="10482943" y="1564514"/>
            <a:ext cx="0" cy="7446136"/>
          </a:xfrm>
          <a:prstGeom prst="straightConnector1">
            <a:avLst/>
          </a:prstGeom>
          <a:ln w="19050">
            <a:prstDash val="dash"/>
            <a:tailEnd type="triangle"/>
          </a:ln>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33659B12-1DCD-ACBD-436D-2C4F52E30C69}"/>
              </a:ext>
            </a:extLst>
          </p:cNvPr>
          <p:cNvPicPr>
            <a:picLocks noChangeAspect="1"/>
          </p:cNvPicPr>
          <p:nvPr/>
        </p:nvPicPr>
        <p:blipFill rotWithShape="1">
          <a:blip r:embed="rId3"/>
          <a:srcRect l="22157" r="19279" b="7836"/>
          <a:stretch/>
        </p:blipFill>
        <p:spPr>
          <a:xfrm>
            <a:off x="674206" y="1729467"/>
            <a:ext cx="4838627" cy="4248151"/>
          </a:xfrm>
          <a:prstGeom prst="rect">
            <a:avLst/>
          </a:prstGeom>
          <a:ln>
            <a:solidFill>
              <a:schemeClr val="tx1">
                <a:lumMod val="50000"/>
                <a:lumOff val="50000"/>
              </a:schemeClr>
            </a:solidFill>
          </a:ln>
        </p:spPr>
      </p:pic>
      <p:pic>
        <p:nvPicPr>
          <p:cNvPr id="8" name="Picture 7">
            <a:extLst>
              <a:ext uri="{FF2B5EF4-FFF2-40B4-BE49-F238E27FC236}">
                <a16:creationId xmlns:a16="http://schemas.microsoft.com/office/drawing/2014/main" id="{C44C7D06-9664-3EAE-4517-FFD812AAF7B3}"/>
              </a:ext>
            </a:extLst>
          </p:cNvPr>
          <p:cNvPicPr>
            <a:picLocks noChangeAspect="1"/>
          </p:cNvPicPr>
          <p:nvPr/>
        </p:nvPicPr>
        <p:blipFill rotWithShape="1">
          <a:blip r:embed="rId4"/>
          <a:srcRect l="19178" b="6101"/>
          <a:stretch/>
        </p:blipFill>
        <p:spPr>
          <a:xfrm>
            <a:off x="4504745" y="5181960"/>
            <a:ext cx="5535266" cy="3611515"/>
          </a:xfrm>
          <a:prstGeom prst="rect">
            <a:avLst/>
          </a:prstGeom>
          <a:ln>
            <a:solidFill>
              <a:schemeClr val="tx1">
                <a:lumMod val="50000"/>
                <a:lumOff val="50000"/>
              </a:schemeClr>
            </a:solidFill>
          </a:ln>
        </p:spPr>
      </p:pic>
    </p:spTree>
    <p:extLst>
      <p:ext uri="{BB962C8B-B14F-4D97-AF65-F5344CB8AC3E}">
        <p14:creationId xmlns:p14="http://schemas.microsoft.com/office/powerpoint/2010/main" val="982266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E75BFE-898E-3B2C-CABE-735BBA1364D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3F5A18F-A8CA-1100-3FA4-E85745E63B88}"/>
              </a:ext>
            </a:extLst>
          </p:cNvPr>
          <p:cNvPicPr>
            <a:picLocks noChangeAspect="1"/>
          </p:cNvPicPr>
          <p:nvPr/>
        </p:nvPicPr>
        <p:blipFill>
          <a:blip r:embed="rId2"/>
          <a:stretch>
            <a:fillRect/>
          </a:stretch>
        </p:blipFill>
        <p:spPr>
          <a:xfrm>
            <a:off x="0" y="0"/>
            <a:ext cx="17068800" cy="9555658"/>
          </a:xfrm>
          <a:prstGeom prst="rect">
            <a:avLst/>
          </a:prstGeom>
        </p:spPr>
      </p:pic>
      <p:sp>
        <p:nvSpPr>
          <p:cNvPr id="3" name="TextBox 2">
            <a:extLst>
              <a:ext uri="{FF2B5EF4-FFF2-40B4-BE49-F238E27FC236}">
                <a16:creationId xmlns:a16="http://schemas.microsoft.com/office/drawing/2014/main" id="{3B5CA973-B740-6F9A-49CB-CD3C36890B57}"/>
              </a:ext>
            </a:extLst>
          </p:cNvPr>
          <p:cNvSpPr txBox="1"/>
          <p:nvPr/>
        </p:nvSpPr>
        <p:spPr>
          <a:xfrm>
            <a:off x="212271" y="954682"/>
            <a:ext cx="16491858" cy="553357"/>
          </a:xfrm>
          <a:prstGeom prst="rect">
            <a:avLst/>
          </a:prstGeom>
          <a:noFill/>
        </p:spPr>
        <p:txBody>
          <a:bodyPr wrap="square">
            <a:spAutoFit/>
          </a:bodyPr>
          <a:lstStyle/>
          <a:p>
            <a:pPr algn="ctr" rtl="1">
              <a:lnSpc>
                <a:spcPct val="107000"/>
              </a:lnSpc>
              <a:spcAft>
                <a:spcPts val="800"/>
              </a:spcAft>
              <a:tabLst>
                <a:tab pos="5358765" algn="l"/>
              </a:tabLst>
            </a:pPr>
            <a:r>
              <a:rPr lang="fa-IR" sz="2800" b="1" kern="100" dirty="0">
                <a:solidFill>
                  <a:srgbClr val="0070C0"/>
                </a:solidFill>
                <a:latin typeface="Calibri" panose="020F0502020204030204" pitchFamily="34" charset="0"/>
                <a:ea typeface="Calibri" panose="020F0502020204030204" pitchFamily="34" charset="0"/>
                <a:cs typeface="B Roya" panose="00000400000000000000" pitchFamily="2" charset="-78"/>
              </a:rPr>
              <a:t>بالادست و پایین‌دست: فرصت‌ها و چالش‌ها</a:t>
            </a:r>
            <a:endParaRPr lang="en-US" sz="2800" b="1" kern="100" dirty="0">
              <a:solidFill>
                <a:srgbClr val="0070C0"/>
              </a:solidFill>
              <a:effectLst/>
              <a:latin typeface="Calibri" panose="020F0502020204030204" pitchFamily="34" charset="0"/>
              <a:ea typeface="Calibri" panose="020F0502020204030204" pitchFamily="34" charset="0"/>
              <a:cs typeface="B Roya" panose="00000400000000000000" pitchFamily="2" charset="-78"/>
            </a:endParaRPr>
          </a:p>
        </p:txBody>
      </p:sp>
      <p:pic>
        <p:nvPicPr>
          <p:cNvPr id="5" name="Picture 4">
            <a:extLst>
              <a:ext uri="{FF2B5EF4-FFF2-40B4-BE49-F238E27FC236}">
                <a16:creationId xmlns:a16="http://schemas.microsoft.com/office/drawing/2014/main" id="{0BBF5BAA-D776-B48C-D87D-9B8EB74C5C80}"/>
              </a:ext>
            </a:extLst>
          </p:cNvPr>
          <p:cNvPicPr>
            <a:picLocks noChangeAspect="1"/>
          </p:cNvPicPr>
          <p:nvPr/>
        </p:nvPicPr>
        <p:blipFill rotWithShape="1">
          <a:blip r:embed="rId3"/>
          <a:srcRect l="1071" b="11168"/>
          <a:stretch/>
        </p:blipFill>
        <p:spPr>
          <a:xfrm>
            <a:off x="1035561" y="1508039"/>
            <a:ext cx="13681867" cy="6340856"/>
          </a:xfrm>
          <a:prstGeom prst="rect">
            <a:avLst/>
          </a:prstGeom>
        </p:spPr>
      </p:pic>
    </p:spTree>
    <p:extLst>
      <p:ext uri="{BB962C8B-B14F-4D97-AF65-F5344CB8AC3E}">
        <p14:creationId xmlns:p14="http://schemas.microsoft.com/office/powerpoint/2010/main" val="2827974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E75BFE-898E-3B2C-CABE-735BBA1364D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3F5A18F-A8CA-1100-3FA4-E85745E63B88}"/>
              </a:ext>
            </a:extLst>
          </p:cNvPr>
          <p:cNvPicPr>
            <a:picLocks noChangeAspect="1"/>
          </p:cNvPicPr>
          <p:nvPr/>
        </p:nvPicPr>
        <p:blipFill>
          <a:blip r:embed="rId2"/>
          <a:stretch>
            <a:fillRect/>
          </a:stretch>
        </p:blipFill>
        <p:spPr>
          <a:xfrm>
            <a:off x="0" y="0"/>
            <a:ext cx="17068800" cy="9555658"/>
          </a:xfrm>
          <a:prstGeom prst="rect">
            <a:avLst/>
          </a:prstGeom>
        </p:spPr>
      </p:pic>
      <p:sp>
        <p:nvSpPr>
          <p:cNvPr id="3" name="TextBox 2">
            <a:extLst>
              <a:ext uri="{FF2B5EF4-FFF2-40B4-BE49-F238E27FC236}">
                <a16:creationId xmlns:a16="http://schemas.microsoft.com/office/drawing/2014/main" id="{3B5CA973-B740-6F9A-49CB-CD3C36890B57}"/>
              </a:ext>
            </a:extLst>
          </p:cNvPr>
          <p:cNvSpPr txBox="1"/>
          <p:nvPr/>
        </p:nvSpPr>
        <p:spPr>
          <a:xfrm>
            <a:off x="212271" y="954682"/>
            <a:ext cx="16491858" cy="553357"/>
          </a:xfrm>
          <a:prstGeom prst="rect">
            <a:avLst/>
          </a:prstGeom>
          <a:noFill/>
        </p:spPr>
        <p:txBody>
          <a:bodyPr wrap="square">
            <a:spAutoFit/>
          </a:bodyPr>
          <a:lstStyle/>
          <a:p>
            <a:pPr algn="ctr" rtl="1">
              <a:lnSpc>
                <a:spcPct val="107000"/>
              </a:lnSpc>
              <a:spcAft>
                <a:spcPts val="800"/>
              </a:spcAft>
              <a:tabLst>
                <a:tab pos="5358765" algn="l"/>
              </a:tabLst>
            </a:pPr>
            <a:r>
              <a:rPr lang="fa-IR" sz="2800" b="1" kern="100" dirty="0">
                <a:solidFill>
                  <a:srgbClr val="0070C0"/>
                </a:solidFill>
                <a:latin typeface="Calibri" panose="020F0502020204030204" pitchFamily="34" charset="0"/>
                <a:ea typeface="Calibri" panose="020F0502020204030204" pitchFamily="34" charset="0"/>
                <a:cs typeface="B Roya" panose="00000400000000000000" pitchFamily="2" charset="-78"/>
              </a:rPr>
              <a:t>اصلی‌ترین حلقه‌های ورود به زنجیره‌های‌ ارزش منطقه‌ای به تفکیک کشور و صنعت</a:t>
            </a:r>
            <a:endParaRPr lang="en-US" sz="2800" b="1" kern="100" dirty="0">
              <a:solidFill>
                <a:srgbClr val="0070C0"/>
              </a:solidFill>
              <a:effectLst/>
              <a:latin typeface="Calibri" panose="020F0502020204030204" pitchFamily="34" charset="0"/>
              <a:ea typeface="Calibri" panose="020F0502020204030204" pitchFamily="34" charset="0"/>
              <a:cs typeface="B Roya" panose="00000400000000000000" pitchFamily="2" charset="-78"/>
            </a:endParaRPr>
          </a:p>
        </p:txBody>
      </p:sp>
      <p:pic>
        <p:nvPicPr>
          <p:cNvPr id="2" name="Picture 1">
            <a:extLst>
              <a:ext uri="{FF2B5EF4-FFF2-40B4-BE49-F238E27FC236}">
                <a16:creationId xmlns:a16="http://schemas.microsoft.com/office/drawing/2014/main" id="{2E1F9E2C-F6B7-6965-891C-28ACCABE94A3}"/>
              </a:ext>
            </a:extLst>
          </p:cNvPr>
          <p:cNvPicPr>
            <a:picLocks noChangeAspect="1"/>
          </p:cNvPicPr>
          <p:nvPr/>
        </p:nvPicPr>
        <p:blipFill>
          <a:blip r:embed="rId3"/>
          <a:stretch>
            <a:fillRect/>
          </a:stretch>
        </p:blipFill>
        <p:spPr>
          <a:xfrm>
            <a:off x="1796834" y="1535028"/>
            <a:ext cx="12644880" cy="6531144"/>
          </a:xfrm>
          <a:prstGeom prst="rect">
            <a:avLst/>
          </a:prstGeom>
        </p:spPr>
      </p:pic>
    </p:spTree>
    <p:extLst>
      <p:ext uri="{BB962C8B-B14F-4D97-AF65-F5344CB8AC3E}">
        <p14:creationId xmlns:p14="http://schemas.microsoft.com/office/powerpoint/2010/main" val="812323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E75BFE-898E-3B2C-CABE-735BBA1364D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3F5A18F-A8CA-1100-3FA4-E85745E63B88}"/>
              </a:ext>
            </a:extLst>
          </p:cNvPr>
          <p:cNvPicPr>
            <a:picLocks noChangeAspect="1"/>
          </p:cNvPicPr>
          <p:nvPr/>
        </p:nvPicPr>
        <p:blipFill>
          <a:blip r:embed="rId2"/>
          <a:stretch>
            <a:fillRect/>
          </a:stretch>
        </p:blipFill>
        <p:spPr>
          <a:xfrm>
            <a:off x="0" y="0"/>
            <a:ext cx="17068800" cy="9555658"/>
          </a:xfrm>
          <a:prstGeom prst="rect">
            <a:avLst/>
          </a:prstGeom>
        </p:spPr>
      </p:pic>
      <p:sp>
        <p:nvSpPr>
          <p:cNvPr id="3" name="TextBox 2">
            <a:extLst>
              <a:ext uri="{FF2B5EF4-FFF2-40B4-BE49-F238E27FC236}">
                <a16:creationId xmlns:a16="http://schemas.microsoft.com/office/drawing/2014/main" id="{3B5CA973-B740-6F9A-49CB-CD3C36890B57}"/>
              </a:ext>
            </a:extLst>
          </p:cNvPr>
          <p:cNvSpPr txBox="1"/>
          <p:nvPr/>
        </p:nvSpPr>
        <p:spPr>
          <a:xfrm>
            <a:off x="212271" y="954682"/>
            <a:ext cx="16491858" cy="553357"/>
          </a:xfrm>
          <a:prstGeom prst="rect">
            <a:avLst/>
          </a:prstGeom>
          <a:noFill/>
        </p:spPr>
        <p:txBody>
          <a:bodyPr wrap="square">
            <a:spAutoFit/>
          </a:bodyPr>
          <a:lstStyle/>
          <a:p>
            <a:pPr algn="ctr" rtl="1">
              <a:lnSpc>
                <a:spcPct val="107000"/>
              </a:lnSpc>
              <a:spcAft>
                <a:spcPts val="800"/>
              </a:spcAft>
              <a:tabLst>
                <a:tab pos="5358765" algn="l"/>
              </a:tabLst>
            </a:pPr>
            <a:r>
              <a:rPr lang="fa-IR" sz="2800" b="1" kern="100" dirty="0">
                <a:solidFill>
                  <a:srgbClr val="0070C0"/>
                </a:solidFill>
                <a:latin typeface="Calibri" panose="020F0502020204030204" pitchFamily="34" charset="0"/>
                <a:ea typeface="Calibri" panose="020F0502020204030204" pitchFamily="34" charset="0"/>
                <a:cs typeface="B Roya" panose="00000400000000000000" pitchFamily="2" charset="-78"/>
              </a:rPr>
              <a:t>اصلی‌ترین حلقه‌های ورود به زنجیره‌های‌ ارزش منطقه‌ای به تفکیک کشور و صنعت</a:t>
            </a:r>
            <a:endParaRPr lang="en-US" sz="2800" b="1" kern="100" dirty="0">
              <a:solidFill>
                <a:srgbClr val="0070C0"/>
              </a:solidFill>
              <a:effectLst/>
              <a:latin typeface="Calibri" panose="020F0502020204030204" pitchFamily="34" charset="0"/>
              <a:ea typeface="Calibri" panose="020F0502020204030204" pitchFamily="34" charset="0"/>
              <a:cs typeface="B Roya" panose="00000400000000000000" pitchFamily="2" charset="-78"/>
            </a:endParaRPr>
          </a:p>
        </p:txBody>
      </p:sp>
      <p:pic>
        <p:nvPicPr>
          <p:cNvPr id="5" name="Picture 4">
            <a:extLst>
              <a:ext uri="{FF2B5EF4-FFF2-40B4-BE49-F238E27FC236}">
                <a16:creationId xmlns:a16="http://schemas.microsoft.com/office/drawing/2014/main" id="{7EBA652C-CABC-991E-1401-ACF94BD9D88B}"/>
              </a:ext>
            </a:extLst>
          </p:cNvPr>
          <p:cNvPicPr>
            <a:picLocks noChangeAspect="1"/>
          </p:cNvPicPr>
          <p:nvPr/>
        </p:nvPicPr>
        <p:blipFill>
          <a:blip r:embed="rId3"/>
          <a:stretch>
            <a:fillRect/>
          </a:stretch>
        </p:blipFill>
        <p:spPr>
          <a:xfrm>
            <a:off x="2047876" y="1508039"/>
            <a:ext cx="12350296" cy="6930946"/>
          </a:xfrm>
          <a:prstGeom prst="rect">
            <a:avLst/>
          </a:prstGeom>
        </p:spPr>
      </p:pic>
    </p:spTree>
    <p:extLst>
      <p:ext uri="{BB962C8B-B14F-4D97-AF65-F5344CB8AC3E}">
        <p14:creationId xmlns:p14="http://schemas.microsoft.com/office/powerpoint/2010/main" val="2752757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E75BFE-898E-3B2C-CABE-735BBA1364D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3F5A18F-A8CA-1100-3FA4-E85745E63B88}"/>
              </a:ext>
            </a:extLst>
          </p:cNvPr>
          <p:cNvPicPr>
            <a:picLocks noChangeAspect="1"/>
          </p:cNvPicPr>
          <p:nvPr/>
        </p:nvPicPr>
        <p:blipFill>
          <a:blip r:embed="rId2"/>
          <a:stretch>
            <a:fillRect/>
          </a:stretch>
        </p:blipFill>
        <p:spPr>
          <a:xfrm>
            <a:off x="0" y="0"/>
            <a:ext cx="17068800" cy="9555658"/>
          </a:xfrm>
          <a:prstGeom prst="rect">
            <a:avLst/>
          </a:prstGeom>
        </p:spPr>
      </p:pic>
      <p:sp>
        <p:nvSpPr>
          <p:cNvPr id="3" name="TextBox 2">
            <a:extLst>
              <a:ext uri="{FF2B5EF4-FFF2-40B4-BE49-F238E27FC236}">
                <a16:creationId xmlns:a16="http://schemas.microsoft.com/office/drawing/2014/main" id="{3B5CA973-B740-6F9A-49CB-CD3C36890B57}"/>
              </a:ext>
            </a:extLst>
          </p:cNvPr>
          <p:cNvSpPr txBox="1"/>
          <p:nvPr/>
        </p:nvSpPr>
        <p:spPr>
          <a:xfrm>
            <a:off x="212271" y="954682"/>
            <a:ext cx="16491858" cy="553357"/>
          </a:xfrm>
          <a:prstGeom prst="rect">
            <a:avLst/>
          </a:prstGeom>
          <a:noFill/>
        </p:spPr>
        <p:txBody>
          <a:bodyPr wrap="square">
            <a:spAutoFit/>
          </a:bodyPr>
          <a:lstStyle/>
          <a:p>
            <a:pPr algn="ctr" rtl="1">
              <a:lnSpc>
                <a:spcPct val="107000"/>
              </a:lnSpc>
              <a:spcAft>
                <a:spcPts val="800"/>
              </a:spcAft>
              <a:tabLst>
                <a:tab pos="5358765" algn="l"/>
              </a:tabLst>
            </a:pPr>
            <a:r>
              <a:rPr lang="fa-IR" sz="2800" b="1" kern="100" dirty="0">
                <a:solidFill>
                  <a:srgbClr val="0070C0"/>
                </a:solidFill>
                <a:latin typeface="Calibri" panose="020F0502020204030204" pitchFamily="34" charset="0"/>
                <a:ea typeface="Calibri" panose="020F0502020204030204" pitchFamily="34" charset="0"/>
                <a:cs typeface="B Roya" panose="00000400000000000000" pitchFamily="2" charset="-78"/>
              </a:rPr>
              <a:t>آنچه در عمل در حوزه سیاست‌های تجاری شاهد آن هستیم؟</a:t>
            </a:r>
            <a:endParaRPr lang="en-US" sz="2800" b="1" kern="100" dirty="0">
              <a:solidFill>
                <a:srgbClr val="0070C0"/>
              </a:solidFill>
              <a:effectLst/>
              <a:latin typeface="Calibri" panose="020F0502020204030204" pitchFamily="34" charset="0"/>
              <a:ea typeface="Calibri" panose="020F0502020204030204" pitchFamily="34" charset="0"/>
              <a:cs typeface="B Roya" panose="00000400000000000000" pitchFamily="2" charset="-78"/>
            </a:endParaRPr>
          </a:p>
        </p:txBody>
      </p:sp>
      <p:pic>
        <p:nvPicPr>
          <p:cNvPr id="2" name="Picture 1">
            <a:extLst>
              <a:ext uri="{FF2B5EF4-FFF2-40B4-BE49-F238E27FC236}">
                <a16:creationId xmlns:a16="http://schemas.microsoft.com/office/drawing/2014/main" id="{93EF27A4-F5ED-856D-6CE4-A1E1BC941A6E}"/>
              </a:ext>
            </a:extLst>
          </p:cNvPr>
          <p:cNvPicPr>
            <a:picLocks noChangeAspect="1"/>
          </p:cNvPicPr>
          <p:nvPr/>
        </p:nvPicPr>
        <p:blipFill rotWithShape="1">
          <a:blip r:embed="rId3"/>
          <a:srcRect t="14652" b="11580"/>
          <a:stretch/>
        </p:blipFill>
        <p:spPr>
          <a:xfrm>
            <a:off x="1274836" y="2048586"/>
            <a:ext cx="13447374" cy="5992328"/>
          </a:xfrm>
          <a:prstGeom prst="rect">
            <a:avLst/>
          </a:prstGeom>
        </p:spPr>
      </p:pic>
    </p:spTree>
    <p:extLst>
      <p:ext uri="{BB962C8B-B14F-4D97-AF65-F5344CB8AC3E}">
        <p14:creationId xmlns:p14="http://schemas.microsoft.com/office/powerpoint/2010/main" val="6393452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E75BFE-898E-3B2C-CABE-735BBA1364D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3F5A18F-A8CA-1100-3FA4-E85745E63B88}"/>
              </a:ext>
            </a:extLst>
          </p:cNvPr>
          <p:cNvPicPr>
            <a:picLocks noChangeAspect="1"/>
          </p:cNvPicPr>
          <p:nvPr/>
        </p:nvPicPr>
        <p:blipFill>
          <a:blip r:embed="rId2"/>
          <a:stretch>
            <a:fillRect/>
          </a:stretch>
        </p:blipFill>
        <p:spPr>
          <a:xfrm>
            <a:off x="0" y="0"/>
            <a:ext cx="17068800" cy="9555658"/>
          </a:xfrm>
          <a:prstGeom prst="rect">
            <a:avLst/>
          </a:prstGeom>
        </p:spPr>
      </p:pic>
      <p:sp>
        <p:nvSpPr>
          <p:cNvPr id="3" name="TextBox 2">
            <a:extLst>
              <a:ext uri="{FF2B5EF4-FFF2-40B4-BE49-F238E27FC236}">
                <a16:creationId xmlns:a16="http://schemas.microsoft.com/office/drawing/2014/main" id="{3B5CA973-B740-6F9A-49CB-CD3C36890B57}"/>
              </a:ext>
            </a:extLst>
          </p:cNvPr>
          <p:cNvSpPr txBox="1"/>
          <p:nvPr/>
        </p:nvSpPr>
        <p:spPr>
          <a:xfrm>
            <a:off x="212271" y="954682"/>
            <a:ext cx="16491858" cy="553357"/>
          </a:xfrm>
          <a:prstGeom prst="rect">
            <a:avLst/>
          </a:prstGeom>
          <a:noFill/>
        </p:spPr>
        <p:txBody>
          <a:bodyPr wrap="square">
            <a:spAutoFit/>
          </a:bodyPr>
          <a:lstStyle/>
          <a:p>
            <a:pPr algn="ctr" rtl="1">
              <a:lnSpc>
                <a:spcPct val="107000"/>
              </a:lnSpc>
              <a:spcAft>
                <a:spcPts val="800"/>
              </a:spcAft>
              <a:tabLst>
                <a:tab pos="5358765" algn="l"/>
              </a:tabLst>
            </a:pPr>
            <a:r>
              <a:rPr lang="fa-IR" sz="2800" b="1" kern="100" dirty="0">
                <a:solidFill>
                  <a:srgbClr val="0070C0"/>
                </a:solidFill>
                <a:latin typeface="Calibri" panose="020F0502020204030204" pitchFamily="34" charset="0"/>
                <a:ea typeface="Calibri" panose="020F0502020204030204" pitchFamily="34" charset="0"/>
                <a:cs typeface="B Roya" panose="00000400000000000000" pitchFamily="2" charset="-78"/>
              </a:rPr>
              <a:t>آنچه در عمل در حوزه سیاست‌های تجاری شاهد آن هستیم؟</a:t>
            </a:r>
            <a:endParaRPr lang="en-US" sz="2800" b="1" kern="100" dirty="0">
              <a:solidFill>
                <a:srgbClr val="0070C0"/>
              </a:solidFill>
              <a:effectLst/>
              <a:latin typeface="Calibri" panose="020F0502020204030204" pitchFamily="34" charset="0"/>
              <a:ea typeface="Calibri" panose="020F0502020204030204" pitchFamily="34" charset="0"/>
              <a:cs typeface="B Roya" panose="00000400000000000000" pitchFamily="2" charset="-78"/>
            </a:endParaRPr>
          </a:p>
        </p:txBody>
      </p:sp>
      <p:grpSp>
        <p:nvGrpSpPr>
          <p:cNvPr id="5" name="Group 4">
            <a:extLst>
              <a:ext uri="{FF2B5EF4-FFF2-40B4-BE49-F238E27FC236}">
                <a16:creationId xmlns:a16="http://schemas.microsoft.com/office/drawing/2014/main" id="{2B909654-7EA0-07A8-41DD-D6A9427CEE76}"/>
              </a:ext>
            </a:extLst>
          </p:cNvPr>
          <p:cNvGrpSpPr/>
          <p:nvPr/>
        </p:nvGrpSpPr>
        <p:grpSpPr>
          <a:xfrm>
            <a:off x="918192" y="2439956"/>
            <a:ext cx="15232416" cy="4721287"/>
            <a:chOff x="268841" y="1795440"/>
            <a:chExt cx="11923159" cy="3382870"/>
          </a:xfrm>
        </p:grpSpPr>
        <p:pic>
          <p:nvPicPr>
            <p:cNvPr id="6" name="Picture 5">
              <a:extLst>
                <a:ext uri="{FF2B5EF4-FFF2-40B4-BE49-F238E27FC236}">
                  <a16:creationId xmlns:a16="http://schemas.microsoft.com/office/drawing/2014/main" id="{4DB9BEA7-3BDC-0286-AE4E-B992A4E52C3E}"/>
                </a:ext>
              </a:extLst>
            </p:cNvPr>
            <p:cNvPicPr>
              <a:picLocks noChangeAspect="1"/>
            </p:cNvPicPr>
            <p:nvPr/>
          </p:nvPicPr>
          <p:blipFill>
            <a:blip r:embed="rId3"/>
            <a:stretch>
              <a:fillRect/>
            </a:stretch>
          </p:blipFill>
          <p:spPr>
            <a:xfrm>
              <a:off x="268841" y="1828731"/>
              <a:ext cx="5874998" cy="3291704"/>
            </a:xfrm>
            <a:prstGeom prst="rect">
              <a:avLst/>
            </a:prstGeom>
          </p:spPr>
        </p:pic>
        <p:pic>
          <p:nvPicPr>
            <p:cNvPr id="7" name="Picture 6">
              <a:extLst>
                <a:ext uri="{FF2B5EF4-FFF2-40B4-BE49-F238E27FC236}">
                  <a16:creationId xmlns:a16="http://schemas.microsoft.com/office/drawing/2014/main" id="{CC77EA41-30AC-3998-1914-EB279AA48B03}"/>
                </a:ext>
              </a:extLst>
            </p:cNvPr>
            <p:cNvPicPr>
              <a:picLocks noChangeAspect="1"/>
            </p:cNvPicPr>
            <p:nvPr/>
          </p:nvPicPr>
          <p:blipFill>
            <a:blip r:embed="rId4"/>
            <a:stretch>
              <a:fillRect/>
            </a:stretch>
          </p:blipFill>
          <p:spPr>
            <a:xfrm>
              <a:off x="6143839" y="1795440"/>
              <a:ext cx="6048161" cy="3382870"/>
            </a:xfrm>
            <a:prstGeom prst="rect">
              <a:avLst/>
            </a:prstGeom>
          </p:spPr>
        </p:pic>
      </p:grpSp>
    </p:spTree>
    <p:extLst>
      <p:ext uri="{BB962C8B-B14F-4D97-AF65-F5344CB8AC3E}">
        <p14:creationId xmlns:p14="http://schemas.microsoft.com/office/powerpoint/2010/main" val="10044992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E75BFE-898E-3B2C-CABE-735BBA1364D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3F5A18F-A8CA-1100-3FA4-E85745E63B88}"/>
              </a:ext>
            </a:extLst>
          </p:cNvPr>
          <p:cNvPicPr>
            <a:picLocks noChangeAspect="1"/>
          </p:cNvPicPr>
          <p:nvPr/>
        </p:nvPicPr>
        <p:blipFill>
          <a:blip r:embed="rId2"/>
          <a:stretch>
            <a:fillRect/>
          </a:stretch>
        </p:blipFill>
        <p:spPr>
          <a:xfrm>
            <a:off x="0" y="0"/>
            <a:ext cx="17068800" cy="9555658"/>
          </a:xfrm>
          <a:prstGeom prst="rect">
            <a:avLst/>
          </a:prstGeom>
        </p:spPr>
      </p:pic>
      <p:sp>
        <p:nvSpPr>
          <p:cNvPr id="3" name="TextBox 2">
            <a:extLst>
              <a:ext uri="{FF2B5EF4-FFF2-40B4-BE49-F238E27FC236}">
                <a16:creationId xmlns:a16="http://schemas.microsoft.com/office/drawing/2014/main" id="{3B5CA973-B740-6F9A-49CB-CD3C36890B57}"/>
              </a:ext>
            </a:extLst>
          </p:cNvPr>
          <p:cNvSpPr txBox="1"/>
          <p:nvPr/>
        </p:nvSpPr>
        <p:spPr>
          <a:xfrm>
            <a:off x="212271" y="954682"/>
            <a:ext cx="16491858" cy="553357"/>
          </a:xfrm>
          <a:prstGeom prst="rect">
            <a:avLst/>
          </a:prstGeom>
          <a:noFill/>
        </p:spPr>
        <p:txBody>
          <a:bodyPr wrap="square">
            <a:spAutoFit/>
          </a:bodyPr>
          <a:lstStyle/>
          <a:p>
            <a:pPr algn="ctr" rtl="1">
              <a:lnSpc>
                <a:spcPct val="107000"/>
              </a:lnSpc>
              <a:spcAft>
                <a:spcPts val="800"/>
              </a:spcAft>
              <a:tabLst>
                <a:tab pos="5358765" algn="l"/>
              </a:tabLst>
            </a:pPr>
            <a:r>
              <a:rPr lang="fa-IR" sz="2800" b="1" kern="100" dirty="0">
                <a:solidFill>
                  <a:srgbClr val="0070C0"/>
                </a:solidFill>
                <a:latin typeface="Calibri" panose="020F0502020204030204" pitchFamily="34" charset="0"/>
                <a:ea typeface="Calibri" panose="020F0502020204030204" pitchFamily="34" charset="0"/>
                <a:cs typeface="B Roya" panose="00000400000000000000" pitchFamily="2" charset="-78"/>
              </a:rPr>
              <a:t>ضرورت راه‌اندازی مرکز فرماندهی ژئوپلیتیک تجارت خارجی در سازمان توسعه تجارت ایران</a:t>
            </a:r>
            <a:endParaRPr lang="en-US" sz="2800" b="1" kern="100" dirty="0">
              <a:solidFill>
                <a:srgbClr val="0070C0"/>
              </a:solidFill>
              <a:effectLst/>
              <a:latin typeface="Calibri" panose="020F0502020204030204" pitchFamily="34" charset="0"/>
              <a:ea typeface="Calibri" panose="020F0502020204030204" pitchFamily="34" charset="0"/>
              <a:cs typeface="B Roya" panose="00000400000000000000" pitchFamily="2" charset="-78"/>
            </a:endParaRPr>
          </a:p>
        </p:txBody>
      </p:sp>
      <p:pic>
        <p:nvPicPr>
          <p:cNvPr id="2" name="Picture 1">
            <a:extLst>
              <a:ext uri="{FF2B5EF4-FFF2-40B4-BE49-F238E27FC236}">
                <a16:creationId xmlns:a16="http://schemas.microsoft.com/office/drawing/2014/main" id="{EBA8BE46-CD35-4FB6-B5B3-D3A337141234}"/>
              </a:ext>
            </a:extLst>
          </p:cNvPr>
          <p:cNvPicPr>
            <a:picLocks noChangeAspect="1"/>
          </p:cNvPicPr>
          <p:nvPr/>
        </p:nvPicPr>
        <p:blipFill rotWithShape="1">
          <a:blip r:embed="rId3"/>
          <a:srcRect l="28203"/>
          <a:stretch/>
        </p:blipFill>
        <p:spPr>
          <a:xfrm>
            <a:off x="4344463" y="1784115"/>
            <a:ext cx="10367580" cy="7145424"/>
          </a:xfrm>
          <a:prstGeom prst="rect">
            <a:avLst/>
          </a:prstGeom>
        </p:spPr>
      </p:pic>
      <p:sp>
        <p:nvSpPr>
          <p:cNvPr id="8" name="Rectangle: Rounded Corners 7">
            <a:extLst>
              <a:ext uri="{FF2B5EF4-FFF2-40B4-BE49-F238E27FC236}">
                <a16:creationId xmlns:a16="http://schemas.microsoft.com/office/drawing/2014/main" id="{172F382A-7EBE-F023-7834-A030FD8C58C0}"/>
              </a:ext>
            </a:extLst>
          </p:cNvPr>
          <p:cNvSpPr/>
          <p:nvPr/>
        </p:nvSpPr>
        <p:spPr>
          <a:xfrm>
            <a:off x="1524120" y="4546208"/>
            <a:ext cx="2820343" cy="810619"/>
          </a:xfrm>
          <a:prstGeom prst="roundRect">
            <a:avLst/>
          </a:prstGeom>
          <a:solidFill>
            <a:schemeClr val="bg1"/>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fa-IR" sz="2400" b="1" dirty="0">
                <a:solidFill>
                  <a:schemeClr val="tx1"/>
                </a:solidFill>
                <a:cs typeface="B Nazanin" panose="00000400000000000000" pitchFamily="2" charset="-78"/>
              </a:rPr>
              <a:t>خدمات موسسه مطالعات و پژوهش‌های بازرگانی</a:t>
            </a:r>
            <a:endParaRPr lang="en-US" sz="2400" b="1" dirty="0">
              <a:solidFill>
                <a:schemeClr val="tx1"/>
              </a:solidFill>
              <a:cs typeface="B Nazanin" panose="00000400000000000000" pitchFamily="2" charset="-78"/>
            </a:endParaRPr>
          </a:p>
        </p:txBody>
      </p:sp>
    </p:spTree>
    <p:extLst>
      <p:ext uri="{BB962C8B-B14F-4D97-AF65-F5344CB8AC3E}">
        <p14:creationId xmlns:p14="http://schemas.microsoft.com/office/powerpoint/2010/main" val="15244441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E75BFE-898E-3B2C-CABE-735BBA1364D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3F5A18F-A8CA-1100-3FA4-E85745E63B88}"/>
              </a:ext>
            </a:extLst>
          </p:cNvPr>
          <p:cNvPicPr>
            <a:picLocks noChangeAspect="1"/>
          </p:cNvPicPr>
          <p:nvPr/>
        </p:nvPicPr>
        <p:blipFill>
          <a:blip r:embed="rId2"/>
          <a:stretch>
            <a:fillRect/>
          </a:stretch>
        </p:blipFill>
        <p:spPr>
          <a:xfrm>
            <a:off x="0" y="0"/>
            <a:ext cx="17068800" cy="9555658"/>
          </a:xfrm>
          <a:prstGeom prst="rect">
            <a:avLst/>
          </a:prstGeom>
        </p:spPr>
      </p:pic>
      <p:sp>
        <p:nvSpPr>
          <p:cNvPr id="3" name="TextBox 2">
            <a:extLst>
              <a:ext uri="{FF2B5EF4-FFF2-40B4-BE49-F238E27FC236}">
                <a16:creationId xmlns:a16="http://schemas.microsoft.com/office/drawing/2014/main" id="{3B5CA973-B740-6F9A-49CB-CD3C36890B57}"/>
              </a:ext>
            </a:extLst>
          </p:cNvPr>
          <p:cNvSpPr txBox="1"/>
          <p:nvPr/>
        </p:nvSpPr>
        <p:spPr>
          <a:xfrm>
            <a:off x="212271" y="954682"/>
            <a:ext cx="16491858" cy="553357"/>
          </a:xfrm>
          <a:prstGeom prst="rect">
            <a:avLst/>
          </a:prstGeom>
          <a:noFill/>
        </p:spPr>
        <p:txBody>
          <a:bodyPr wrap="square">
            <a:spAutoFit/>
          </a:bodyPr>
          <a:lstStyle/>
          <a:p>
            <a:pPr algn="ctr" rtl="1">
              <a:lnSpc>
                <a:spcPct val="107000"/>
              </a:lnSpc>
              <a:spcAft>
                <a:spcPts val="800"/>
              </a:spcAft>
              <a:tabLst>
                <a:tab pos="5358765" algn="l"/>
              </a:tabLst>
            </a:pPr>
            <a:r>
              <a:rPr lang="fa-IR" sz="2800" b="1" kern="100" dirty="0">
                <a:solidFill>
                  <a:srgbClr val="0070C0"/>
                </a:solidFill>
                <a:latin typeface="Calibri" panose="020F0502020204030204" pitchFamily="34" charset="0"/>
                <a:ea typeface="Calibri" panose="020F0502020204030204" pitchFamily="34" charset="0"/>
                <a:cs typeface="B Roya" panose="00000400000000000000" pitchFamily="2" charset="-78"/>
              </a:rPr>
              <a:t>ماموریت‌های مرکز: چهار ماموریت اصلی مرکز فرماندهی ژئوپلیتیک تجارت خارجی </a:t>
            </a:r>
            <a:endParaRPr lang="en-US" sz="2800" b="1" kern="100" dirty="0">
              <a:solidFill>
                <a:srgbClr val="0070C0"/>
              </a:solidFill>
              <a:effectLst/>
              <a:latin typeface="Calibri" panose="020F0502020204030204" pitchFamily="34" charset="0"/>
              <a:ea typeface="Calibri" panose="020F0502020204030204" pitchFamily="34" charset="0"/>
              <a:cs typeface="B Roya" panose="00000400000000000000" pitchFamily="2" charset="-78"/>
            </a:endParaRPr>
          </a:p>
        </p:txBody>
      </p:sp>
      <p:pic>
        <p:nvPicPr>
          <p:cNvPr id="5" name="Picture 4">
            <a:extLst>
              <a:ext uri="{FF2B5EF4-FFF2-40B4-BE49-F238E27FC236}">
                <a16:creationId xmlns:a16="http://schemas.microsoft.com/office/drawing/2014/main" id="{A26C3FFB-DA3A-D425-7849-36FA3CFAA30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8500" y="1735052"/>
            <a:ext cx="9855514" cy="7593593"/>
          </a:xfrm>
          <a:prstGeom prst="rect">
            <a:avLst/>
          </a:prstGeom>
          <a:noFill/>
        </p:spPr>
      </p:pic>
    </p:spTree>
    <p:extLst>
      <p:ext uri="{BB962C8B-B14F-4D97-AF65-F5344CB8AC3E}">
        <p14:creationId xmlns:p14="http://schemas.microsoft.com/office/powerpoint/2010/main" val="222165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19191"/>
        </a:solidFill>
        <a:effectLst/>
      </p:bgPr>
    </p:bg>
    <p:spTree>
      <p:nvGrpSpPr>
        <p:cNvPr id="1" name="">
          <a:extLst>
            <a:ext uri="{FF2B5EF4-FFF2-40B4-BE49-F238E27FC236}">
              <a16:creationId xmlns:a16="http://schemas.microsoft.com/office/drawing/2014/main" id="{38E75BFE-898E-3B2C-CABE-735BBA1364D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3F5A18F-A8CA-1100-3FA4-E85745E63B88}"/>
              </a:ext>
            </a:extLst>
          </p:cNvPr>
          <p:cNvPicPr>
            <a:picLocks noChangeAspect="1"/>
          </p:cNvPicPr>
          <p:nvPr/>
        </p:nvPicPr>
        <p:blipFill>
          <a:blip r:embed="rId2"/>
          <a:stretch>
            <a:fillRect/>
          </a:stretch>
        </p:blipFill>
        <p:spPr>
          <a:xfrm>
            <a:off x="0" y="0"/>
            <a:ext cx="17068800" cy="9555658"/>
          </a:xfrm>
          <a:prstGeom prst="rect">
            <a:avLst/>
          </a:prstGeom>
        </p:spPr>
      </p:pic>
      <p:sp>
        <p:nvSpPr>
          <p:cNvPr id="3" name="TextBox 2">
            <a:extLst>
              <a:ext uri="{FF2B5EF4-FFF2-40B4-BE49-F238E27FC236}">
                <a16:creationId xmlns:a16="http://schemas.microsoft.com/office/drawing/2014/main" id="{3B5CA973-B740-6F9A-49CB-CD3C36890B57}"/>
              </a:ext>
            </a:extLst>
          </p:cNvPr>
          <p:cNvSpPr txBox="1"/>
          <p:nvPr/>
        </p:nvSpPr>
        <p:spPr>
          <a:xfrm>
            <a:off x="212271" y="954682"/>
            <a:ext cx="16491858" cy="553357"/>
          </a:xfrm>
          <a:prstGeom prst="rect">
            <a:avLst/>
          </a:prstGeom>
          <a:noFill/>
        </p:spPr>
        <p:txBody>
          <a:bodyPr wrap="square">
            <a:spAutoFit/>
          </a:bodyPr>
          <a:lstStyle/>
          <a:p>
            <a:pPr algn="ctr" rtl="1">
              <a:lnSpc>
                <a:spcPct val="107000"/>
              </a:lnSpc>
              <a:spcAft>
                <a:spcPts val="800"/>
              </a:spcAft>
              <a:tabLst>
                <a:tab pos="5358765" algn="l"/>
              </a:tabLst>
            </a:pPr>
            <a:r>
              <a:rPr lang="fa-IR" sz="2800" b="1" kern="100" dirty="0">
                <a:solidFill>
                  <a:srgbClr val="0070C0"/>
                </a:solidFill>
                <a:effectLst/>
                <a:latin typeface="Calibri" panose="020F0502020204030204" pitchFamily="34" charset="0"/>
                <a:ea typeface="Calibri" panose="020F0502020204030204" pitchFamily="34" charset="0"/>
                <a:cs typeface="B Roya" panose="00000400000000000000" pitchFamily="2" charset="-78"/>
              </a:rPr>
              <a:t>روند تجارت خارجی کشور در سال ۱۴۰۳</a:t>
            </a:r>
            <a:endParaRPr lang="en-US" sz="2800" b="1" kern="100" dirty="0">
              <a:solidFill>
                <a:srgbClr val="0070C0"/>
              </a:solidFill>
              <a:effectLst/>
              <a:latin typeface="Calibri" panose="020F0502020204030204" pitchFamily="34" charset="0"/>
              <a:ea typeface="Calibri" panose="020F0502020204030204" pitchFamily="34" charset="0"/>
              <a:cs typeface="B Roya" panose="00000400000000000000" pitchFamily="2" charset="-78"/>
            </a:endParaRPr>
          </a:p>
        </p:txBody>
      </p:sp>
      <p:pic>
        <p:nvPicPr>
          <p:cNvPr id="5" name="Picture 4">
            <a:extLst>
              <a:ext uri="{FF2B5EF4-FFF2-40B4-BE49-F238E27FC236}">
                <a16:creationId xmlns:a16="http://schemas.microsoft.com/office/drawing/2014/main" id="{F9AFCA43-C901-8A7F-C11B-D1D06D4BBE4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0619" y="2577354"/>
            <a:ext cx="9686381" cy="5459332"/>
          </a:xfrm>
          <a:prstGeom prst="rect">
            <a:avLst/>
          </a:prstGeom>
          <a:noFill/>
          <a:ln>
            <a:noFill/>
          </a:ln>
        </p:spPr>
      </p:pic>
      <p:sp>
        <p:nvSpPr>
          <p:cNvPr id="7" name="TextBox 6">
            <a:extLst>
              <a:ext uri="{FF2B5EF4-FFF2-40B4-BE49-F238E27FC236}">
                <a16:creationId xmlns:a16="http://schemas.microsoft.com/office/drawing/2014/main" id="{8245070A-8435-E1E1-9B82-F902313621D5}"/>
              </a:ext>
            </a:extLst>
          </p:cNvPr>
          <p:cNvSpPr txBox="1"/>
          <p:nvPr/>
        </p:nvSpPr>
        <p:spPr>
          <a:xfrm>
            <a:off x="10660787" y="2779203"/>
            <a:ext cx="5838281" cy="5016758"/>
          </a:xfrm>
          <a:prstGeom prst="rect">
            <a:avLst/>
          </a:prstGeom>
          <a:noFill/>
        </p:spPr>
        <p:txBody>
          <a:bodyPr wrap="square">
            <a:spAutoFit/>
          </a:bodyPr>
          <a:lstStyle/>
          <a:p>
            <a:pPr marL="342900" indent="-342900" algn="just" rtl="1">
              <a:buFont typeface="Wingdings" panose="05000000000000000000" pitchFamily="2" charset="2"/>
              <a:buChar char="§"/>
            </a:pPr>
            <a:r>
              <a:rPr lang="fa-IR" sz="2000" b="1" kern="1200" dirty="0">
                <a:solidFill>
                  <a:srgbClr val="101C32"/>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Roya" panose="00000400000000000000" pitchFamily="2" charset="-78"/>
              </a:rPr>
              <a:t>در اسفند ۱۴۰۳، مجموع تجارت خارجی ایران به ۱۳۰.۲ میلیارد دلار رسید که از این میزان، ۵۷.۸ میلیارد دلار (معادل ۴۴.۴ درصد) به صادرات غیرنفتی و ۷۲.۴ میلیارد دلار (معادل ۵۵.۶ درصد) به واردات اختصاص داشته است. </a:t>
            </a:r>
          </a:p>
          <a:p>
            <a:pPr marL="342900" indent="-342900" algn="just" rtl="1">
              <a:buFont typeface="Wingdings" panose="05000000000000000000" pitchFamily="2" charset="2"/>
              <a:buChar char="§"/>
            </a:pPr>
            <a:endParaRPr lang="fa-IR" sz="2000" b="1" dirty="0">
              <a:solidFill>
                <a:srgbClr val="101C32"/>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Roya" panose="00000400000000000000" pitchFamily="2" charset="-78"/>
            </a:endParaRPr>
          </a:p>
          <a:p>
            <a:pPr marL="342900" indent="-342900" algn="just" rtl="1">
              <a:buFont typeface="Wingdings" panose="05000000000000000000" pitchFamily="2" charset="2"/>
              <a:buChar char="§"/>
            </a:pPr>
            <a:r>
              <a:rPr lang="fa-IR" sz="2000" b="1" kern="1200" dirty="0">
                <a:solidFill>
                  <a:srgbClr val="101C32"/>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Roya" panose="00000400000000000000" pitchFamily="2" charset="-78"/>
              </a:rPr>
              <a:t>این ارقام نشان می‌دهد که اگرچه صادرات در حال رشد است، اما همچنان واردات سهم بیشتری در تجارت کشور دارد و ساختار تجاری ایران در وضعیت ناتراز باقی مانده است. </a:t>
            </a:r>
          </a:p>
          <a:p>
            <a:pPr marL="342900" indent="-342900" algn="just" rtl="1">
              <a:buFont typeface="Wingdings" panose="05000000000000000000" pitchFamily="2" charset="2"/>
              <a:buChar char="§"/>
            </a:pPr>
            <a:endParaRPr lang="fa-IR" sz="2000" b="1" dirty="0">
              <a:solidFill>
                <a:srgbClr val="101C32"/>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Roya" panose="00000400000000000000" pitchFamily="2" charset="-78"/>
            </a:endParaRPr>
          </a:p>
          <a:p>
            <a:pPr marL="342900" indent="-342900" algn="just" rtl="1">
              <a:buFont typeface="Wingdings" panose="05000000000000000000" pitchFamily="2" charset="2"/>
              <a:buChar char="§"/>
            </a:pPr>
            <a:r>
              <a:rPr lang="fa-IR" sz="2000" b="1" kern="1200" dirty="0">
                <a:solidFill>
                  <a:srgbClr val="101C32"/>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Roya" panose="00000400000000000000" pitchFamily="2" charset="-78"/>
              </a:rPr>
              <a:t>برای رسیدن به توازن پایدار، افزایش سهم صادرات از طریق تنوع‌بخشی به محصولات صادراتی، توسعه بازارهای هدف و بهبود زیرساخت‌های تولیدی ضروری به نظر می‌رسد.</a:t>
            </a:r>
          </a:p>
          <a:p>
            <a:pPr marL="342900" indent="-342900" algn="just" rtl="1">
              <a:buFont typeface="Wingdings" panose="05000000000000000000" pitchFamily="2" charset="2"/>
              <a:buChar char="§"/>
            </a:pPr>
            <a:endParaRPr lang="fa-IR" sz="2000" b="1" dirty="0">
              <a:solidFill>
                <a:srgbClr val="101C32"/>
              </a:solidFill>
              <a:effectLst>
                <a:outerShdw blurRad="38100" dist="38100" dir="2700000" algn="tl">
                  <a:srgbClr val="000000">
                    <a:alpha val="43137"/>
                  </a:srgbClr>
                </a:outerShdw>
              </a:effectLst>
              <a:latin typeface="Calibri" panose="020F0502020204030204" pitchFamily="34" charset="0"/>
              <a:cs typeface="B Roya" panose="00000400000000000000" pitchFamily="2" charset="-78"/>
            </a:endParaRPr>
          </a:p>
          <a:p>
            <a:pPr marL="342900" indent="-342900" algn="just" rtl="1">
              <a:buFont typeface="Wingdings" panose="05000000000000000000" pitchFamily="2" charset="2"/>
              <a:buChar char="§"/>
            </a:pPr>
            <a:r>
              <a:rPr lang="fa-IR" sz="2000" b="1" dirty="0">
                <a:effectLst>
                  <a:outerShdw blurRad="38100" dist="38100" dir="2700000" algn="tl">
                    <a:srgbClr val="000000">
                      <a:alpha val="43137"/>
                    </a:srgbClr>
                  </a:outerShdw>
                </a:effectLst>
                <a:cs typeface="B Roya" panose="00000400000000000000" pitchFamily="2" charset="-78"/>
              </a:rPr>
              <a:t>رشد سریع‌تر صادرات نسبت به واردات بیانگر بهبود نسبی در عملکرد صادراتی کشور و گامی مثبت در جهت کاهش شکاف تجاری است، هرچند تراز تجاری همچنان منفی باقی مانده است</a:t>
            </a:r>
          </a:p>
        </p:txBody>
      </p:sp>
      <p:cxnSp>
        <p:nvCxnSpPr>
          <p:cNvPr id="9" name="Straight Arrow Connector 8">
            <a:extLst>
              <a:ext uri="{FF2B5EF4-FFF2-40B4-BE49-F238E27FC236}">
                <a16:creationId xmlns:a16="http://schemas.microsoft.com/office/drawing/2014/main" id="{694444B0-2DBE-FD92-7D76-5A54500C041C}"/>
              </a:ext>
            </a:extLst>
          </p:cNvPr>
          <p:cNvCxnSpPr>
            <a:cxnSpLocks/>
          </p:cNvCxnSpPr>
          <p:nvPr/>
        </p:nvCxnSpPr>
        <p:spPr>
          <a:xfrm>
            <a:off x="10482943" y="1564514"/>
            <a:ext cx="0" cy="7446136"/>
          </a:xfrm>
          <a:prstGeom prst="straightConnector1">
            <a:avLst/>
          </a:prstGeom>
          <a:ln w="19050">
            <a:prstDash val="dash"/>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3961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19191"/>
        </a:solidFill>
        <a:effectLst/>
      </p:bgPr>
    </p:bg>
    <p:spTree>
      <p:nvGrpSpPr>
        <p:cNvPr id="1" name="">
          <a:extLst>
            <a:ext uri="{FF2B5EF4-FFF2-40B4-BE49-F238E27FC236}">
              <a16:creationId xmlns:a16="http://schemas.microsoft.com/office/drawing/2014/main" id="{38E75BFE-898E-3B2C-CABE-735BBA1364D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3F5A18F-A8CA-1100-3FA4-E85745E63B88}"/>
              </a:ext>
            </a:extLst>
          </p:cNvPr>
          <p:cNvPicPr>
            <a:picLocks noChangeAspect="1"/>
          </p:cNvPicPr>
          <p:nvPr/>
        </p:nvPicPr>
        <p:blipFill>
          <a:blip r:embed="rId2"/>
          <a:stretch>
            <a:fillRect/>
          </a:stretch>
        </p:blipFill>
        <p:spPr>
          <a:xfrm>
            <a:off x="0" y="0"/>
            <a:ext cx="17068800" cy="9555658"/>
          </a:xfrm>
          <a:prstGeom prst="rect">
            <a:avLst/>
          </a:prstGeom>
        </p:spPr>
      </p:pic>
      <p:sp>
        <p:nvSpPr>
          <p:cNvPr id="3" name="TextBox 2">
            <a:extLst>
              <a:ext uri="{FF2B5EF4-FFF2-40B4-BE49-F238E27FC236}">
                <a16:creationId xmlns:a16="http://schemas.microsoft.com/office/drawing/2014/main" id="{3B5CA973-B740-6F9A-49CB-CD3C36890B57}"/>
              </a:ext>
            </a:extLst>
          </p:cNvPr>
          <p:cNvSpPr txBox="1"/>
          <p:nvPr/>
        </p:nvSpPr>
        <p:spPr>
          <a:xfrm>
            <a:off x="212271" y="954682"/>
            <a:ext cx="16491858" cy="553357"/>
          </a:xfrm>
          <a:prstGeom prst="rect">
            <a:avLst/>
          </a:prstGeom>
          <a:noFill/>
        </p:spPr>
        <p:txBody>
          <a:bodyPr wrap="square">
            <a:spAutoFit/>
          </a:bodyPr>
          <a:lstStyle/>
          <a:p>
            <a:pPr algn="ctr" rtl="1">
              <a:lnSpc>
                <a:spcPct val="107000"/>
              </a:lnSpc>
              <a:spcAft>
                <a:spcPts val="800"/>
              </a:spcAft>
              <a:tabLst>
                <a:tab pos="5358765" algn="l"/>
              </a:tabLst>
            </a:pPr>
            <a:r>
              <a:rPr lang="fa-IR" sz="2800" b="1" kern="100" dirty="0">
                <a:solidFill>
                  <a:srgbClr val="0070C0"/>
                </a:solidFill>
                <a:effectLst/>
                <a:latin typeface="Calibri" panose="020F0502020204030204" pitchFamily="34" charset="0"/>
                <a:ea typeface="Calibri" panose="020F0502020204030204" pitchFamily="34" charset="0"/>
                <a:cs typeface="B Roya" panose="00000400000000000000" pitchFamily="2" charset="-78"/>
              </a:rPr>
              <a:t>ناترازی در تجارت خارجی کشور در سال ۱۴۰۳</a:t>
            </a:r>
            <a:endParaRPr lang="en-US" sz="2800" b="1" kern="100" dirty="0">
              <a:solidFill>
                <a:srgbClr val="0070C0"/>
              </a:solidFill>
              <a:effectLst/>
              <a:latin typeface="Calibri" panose="020F0502020204030204" pitchFamily="34" charset="0"/>
              <a:ea typeface="Calibri" panose="020F0502020204030204" pitchFamily="34" charset="0"/>
              <a:cs typeface="B Roya" panose="00000400000000000000" pitchFamily="2" charset="-78"/>
            </a:endParaRPr>
          </a:p>
        </p:txBody>
      </p:sp>
      <p:pic>
        <p:nvPicPr>
          <p:cNvPr id="5" name="Picture 4">
            <a:extLst>
              <a:ext uri="{FF2B5EF4-FFF2-40B4-BE49-F238E27FC236}">
                <a16:creationId xmlns:a16="http://schemas.microsoft.com/office/drawing/2014/main" id="{F9AFCA43-C901-8A7F-C11B-D1D06D4BBE4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610026" y="2577354"/>
            <a:ext cx="9667567" cy="5459332"/>
          </a:xfrm>
          <a:prstGeom prst="rect">
            <a:avLst/>
          </a:prstGeom>
          <a:noFill/>
          <a:ln>
            <a:noFill/>
          </a:ln>
        </p:spPr>
      </p:pic>
      <p:sp>
        <p:nvSpPr>
          <p:cNvPr id="7" name="TextBox 6">
            <a:extLst>
              <a:ext uri="{FF2B5EF4-FFF2-40B4-BE49-F238E27FC236}">
                <a16:creationId xmlns:a16="http://schemas.microsoft.com/office/drawing/2014/main" id="{8245070A-8435-E1E1-9B82-F902313621D5}"/>
              </a:ext>
            </a:extLst>
          </p:cNvPr>
          <p:cNvSpPr txBox="1"/>
          <p:nvPr/>
        </p:nvSpPr>
        <p:spPr>
          <a:xfrm>
            <a:off x="10856731" y="2336976"/>
            <a:ext cx="5838281" cy="5940088"/>
          </a:xfrm>
          <a:prstGeom prst="rect">
            <a:avLst/>
          </a:prstGeom>
          <a:noFill/>
        </p:spPr>
        <p:txBody>
          <a:bodyPr wrap="square">
            <a:spAutoFit/>
          </a:bodyPr>
          <a:lstStyle/>
          <a:p>
            <a:pPr marL="342900" indent="-342900" algn="just" rtl="1">
              <a:buFont typeface="Wingdings" panose="05000000000000000000" pitchFamily="2" charset="2"/>
              <a:buChar char="§"/>
            </a:pPr>
            <a:r>
              <a:rPr lang="fa-IR" sz="2000" b="1" kern="1200" dirty="0">
                <a:solidFill>
                  <a:srgbClr val="101C32"/>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Roya" panose="00000400000000000000" pitchFamily="2" charset="-78"/>
              </a:rPr>
              <a:t>روند تجمیعی تراز تجاری ماهانه ایران از فروردین ۱۴۰۲ تا اسفند ۱۴۰۳، به‌صورت پیوسته منفی (به غیر از ماه‌های فرورودین دو سال) بوده که نشانه‌ای از کسری تجاری مزمن در کشور است. به‌عبارت دیگر، واردات همواره بیش از صادرات بوده و ایران در تمام این ماه‌ها با خروج ارز بیشتر از ورود آن مواجه بوده است</a:t>
            </a:r>
          </a:p>
          <a:p>
            <a:pPr marL="342900" indent="-342900" algn="just" rtl="1">
              <a:buFont typeface="Wingdings" panose="05000000000000000000" pitchFamily="2" charset="2"/>
              <a:buChar char="§"/>
            </a:pPr>
            <a:endParaRPr lang="fa-IR" sz="2000" b="1" dirty="0">
              <a:solidFill>
                <a:srgbClr val="101C32"/>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Roya" panose="00000400000000000000" pitchFamily="2" charset="-78"/>
            </a:endParaRPr>
          </a:p>
          <a:p>
            <a:pPr marL="342900" indent="-342900" algn="just" rtl="1">
              <a:buFont typeface="Wingdings" panose="05000000000000000000" pitchFamily="2" charset="2"/>
              <a:buChar char="§"/>
            </a:pPr>
            <a:r>
              <a:rPr lang="fa-IR" sz="2000" b="1" kern="1200" dirty="0">
                <a:solidFill>
                  <a:srgbClr val="101C32"/>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Roya" panose="00000400000000000000" pitchFamily="2" charset="-78"/>
              </a:rPr>
              <a:t>این نمودار به‌روشنی نشان می‌دهد که ساختار تجارت خارجی ایران طی دو سال اخیر به‌شدت واردات‌محور باقی مانده است. اگرچه در مقاطعی از سال اندکی بهبود در تراز مشاهده می‌شود، اما توان صادرات غیرنفتی هنوز به حدی نرسیده که بتواند شکاف را پوشش دهد. </a:t>
            </a:r>
          </a:p>
          <a:p>
            <a:pPr marL="342900" indent="-342900" algn="just" rtl="1">
              <a:buFont typeface="Wingdings" panose="05000000000000000000" pitchFamily="2" charset="2"/>
              <a:buChar char="§"/>
            </a:pPr>
            <a:endParaRPr lang="fa-IR" sz="2000" b="1" dirty="0">
              <a:solidFill>
                <a:srgbClr val="101C32"/>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Roya" panose="00000400000000000000" pitchFamily="2" charset="-78"/>
            </a:endParaRPr>
          </a:p>
          <a:p>
            <a:pPr marL="342900" indent="-342900" algn="just" rtl="1">
              <a:buFont typeface="Wingdings" panose="05000000000000000000" pitchFamily="2" charset="2"/>
              <a:buChar char="§"/>
            </a:pPr>
            <a:r>
              <a:rPr lang="fa-IR" sz="2000" b="1" kern="1200" dirty="0">
                <a:solidFill>
                  <a:srgbClr val="101C32"/>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Roya" panose="00000400000000000000" pitchFamily="2" charset="-78"/>
              </a:rPr>
              <a:t>برای کاهش این شکاف، پاره‌ای جهت‌گیری‌های </a:t>
            </a:r>
            <a:r>
              <a:rPr lang="fa-IR" sz="2000" b="1" dirty="0">
                <a:solidFill>
                  <a:srgbClr val="101C32"/>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Roya" panose="00000400000000000000" pitchFamily="2" charset="-78"/>
              </a:rPr>
              <a:t>جدید یا تاکید بیشتر بر جهت‌گیری‌های گذشته از جمله نگاه «</a:t>
            </a:r>
            <a:r>
              <a:rPr lang="fa-IR" sz="2000" b="1" dirty="0">
                <a:solidFill>
                  <a:srgbClr val="0070C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Roya" panose="00000400000000000000" pitchFamily="2" charset="-78"/>
              </a:rPr>
              <a:t>ایران‌منطقه‌ای</a:t>
            </a:r>
            <a:r>
              <a:rPr lang="fa-IR" sz="2000" b="1" dirty="0">
                <a:solidFill>
                  <a:srgbClr val="101C32"/>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Roya" panose="00000400000000000000" pitchFamily="2" charset="-78"/>
              </a:rPr>
              <a:t>» امری الزامی است تا با </a:t>
            </a:r>
            <a:r>
              <a:rPr lang="fa-IR" sz="2000" b="1" kern="1200" dirty="0">
                <a:solidFill>
                  <a:srgbClr val="101C32"/>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Roya" panose="00000400000000000000" pitchFamily="2" charset="-78"/>
              </a:rPr>
              <a:t>سیاست‌هایی در جهت تقویت صادرات دانش‌بنیان، تسهیل فرآیندهای گمرکی، تنوع‌بخشی به مقاصد صادراتی کشور بتواند تراز تجاری متعادلی در بخش تجارت کالایی پیدا کند. </a:t>
            </a:r>
          </a:p>
        </p:txBody>
      </p:sp>
      <p:cxnSp>
        <p:nvCxnSpPr>
          <p:cNvPr id="9" name="Straight Arrow Connector 8">
            <a:extLst>
              <a:ext uri="{FF2B5EF4-FFF2-40B4-BE49-F238E27FC236}">
                <a16:creationId xmlns:a16="http://schemas.microsoft.com/office/drawing/2014/main" id="{694444B0-2DBE-FD92-7D76-5A54500C041C}"/>
              </a:ext>
            </a:extLst>
          </p:cNvPr>
          <p:cNvCxnSpPr>
            <a:cxnSpLocks/>
          </p:cNvCxnSpPr>
          <p:nvPr/>
        </p:nvCxnSpPr>
        <p:spPr>
          <a:xfrm>
            <a:off x="10482943" y="1564514"/>
            <a:ext cx="0" cy="7446136"/>
          </a:xfrm>
          <a:prstGeom prst="straightConnector1">
            <a:avLst/>
          </a:prstGeom>
          <a:ln w="19050">
            <a:prstDash val="dash"/>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2933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19191"/>
        </a:solidFill>
        <a:effectLst/>
      </p:bgPr>
    </p:bg>
    <p:spTree>
      <p:nvGrpSpPr>
        <p:cNvPr id="1" name="">
          <a:extLst>
            <a:ext uri="{FF2B5EF4-FFF2-40B4-BE49-F238E27FC236}">
              <a16:creationId xmlns:a16="http://schemas.microsoft.com/office/drawing/2014/main" id="{38E75BFE-898E-3B2C-CABE-735BBA1364D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3F5A18F-A8CA-1100-3FA4-E85745E63B88}"/>
              </a:ext>
            </a:extLst>
          </p:cNvPr>
          <p:cNvPicPr>
            <a:picLocks noChangeAspect="1"/>
          </p:cNvPicPr>
          <p:nvPr/>
        </p:nvPicPr>
        <p:blipFill>
          <a:blip r:embed="rId2"/>
          <a:stretch>
            <a:fillRect/>
          </a:stretch>
        </p:blipFill>
        <p:spPr>
          <a:xfrm>
            <a:off x="0" y="0"/>
            <a:ext cx="17068800" cy="9555658"/>
          </a:xfrm>
          <a:prstGeom prst="rect">
            <a:avLst/>
          </a:prstGeom>
        </p:spPr>
      </p:pic>
      <p:sp>
        <p:nvSpPr>
          <p:cNvPr id="3" name="TextBox 2">
            <a:extLst>
              <a:ext uri="{FF2B5EF4-FFF2-40B4-BE49-F238E27FC236}">
                <a16:creationId xmlns:a16="http://schemas.microsoft.com/office/drawing/2014/main" id="{3B5CA973-B740-6F9A-49CB-CD3C36890B57}"/>
              </a:ext>
            </a:extLst>
          </p:cNvPr>
          <p:cNvSpPr txBox="1"/>
          <p:nvPr/>
        </p:nvSpPr>
        <p:spPr>
          <a:xfrm>
            <a:off x="212271" y="954682"/>
            <a:ext cx="16491858" cy="553357"/>
          </a:xfrm>
          <a:prstGeom prst="rect">
            <a:avLst/>
          </a:prstGeom>
          <a:noFill/>
        </p:spPr>
        <p:txBody>
          <a:bodyPr wrap="square">
            <a:spAutoFit/>
          </a:bodyPr>
          <a:lstStyle/>
          <a:p>
            <a:pPr algn="ctr" rtl="1">
              <a:lnSpc>
                <a:spcPct val="107000"/>
              </a:lnSpc>
              <a:spcAft>
                <a:spcPts val="800"/>
              </a:spcAft>
              <a:tabLst>
                <a:tab pos="5358765" algn="l"/>
              </a:tabLst>
            </a:pPr>
            <a:r>
              <a:rPr lang="fa-IR" sz="2800" b="1" kern="100" dirty="0">
                <a:solidFill>
                  <a:srgbClr val="0070C0"/>
                </a:solidFill>
                <a:effectLst/>
                <a:latin typeface="Calibri" panose="020F0502020204030204" pitchFamily="34" charset="0"/>
                <a:ea typeface="Calibri" panose="020F0502020204030204" pitchFamily="34" charset="0"/>
                <a:cs typeface="B Roya" panose="00000400000000000000" pitchFamily="2" charset="-78"/>
              </a:rPr>
              <a:t>شرایط فعلی و فشار تورم وارداتی</a:t>
            </a:r>
            <a:endParaRPr lang="en-US" sz="2800" b="1" kern="100" dirty="0">
              <a:solidFill>
                <a:srgbClr val="0070C0"/>
              </a:solidFill>
              <a:effectLst/>
              <a:latin typeface="Calibri" panose="020F0502020204030204" pitchFamily="34" charset="0"/>
              <a:ea typeface="Calibri" panose="020F0502020204030204" pitchFamily="34" charset="0"/>
              <a:cs typeface="B Roya" panose="00000400000000000000" pitchFamily="2" charset="-78"/>
            </a:endParaRPr>
          </a:p>
        </p:txBody>
      </p:sp>
      <p:pic>
        <p:nvPicPr>
          <p:cNvPr id="5" name="Picture 4">
            <a:extLst>
              <a:ext uri="{FF2B5EF4-FFF2-40B4-BE49-F238E27FC236}">
                <a16:creationId xmlns:a16="http://schemas.microsoft.com/office/drawing/2014/main" id="{F9AFCA43-C901-8A7F-C11B-D1D06D4BBE4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610026" y="2595763"/>
            <a:ext cx="9667567" cy="5422513"/>
          </a:xfrm>
          <a:prstGeom prst="rect">
            <a:avLst/>
          </a:prstGeom>
          <a:noFill/>
          <a:ln>
            <a:noFill/>
          </a:ln>
        </p:spPr>
      </p:pic>
      <p:sp>
        <p:nvSpPr>
          <p:cNvPr id="7" name="TextBox 6">
            <a:extLst>
              <a:ext uri="{FF2B5EF4-FFF2-40B4-BE49-F238E27FC236}">
                <a16:creationId xmlns:a16="http://schemas.microsoft.com/office/drawing/2014/main" id="{8245070A-8435-E1E1-9B82-F902313621D5}"/>
              </a:ext>
            </a:extLst>
          </p:cNvPr>
          <p:cNvSpPr txBox="1"/>
          <p:nvPr/>
        </p:nvSpPr>
        <p:spPr>
          <a:xfrm>
            <a:off x="10856731" y="2336976"/>
            <a:ext cx="5838281" cy="5170646"/>
          </a:xfrm>
          <a:prstGeom prst="rect">
            <a:avLst/>
          </a:prstGeom>
          <a:noFill/>
        </p:spPr>
        <p:txBody>
          <a:bodyPr wrap="square">
            <a:spAutoFit/>
          </a:bodyPr>
          <a:lstStyle/>
          <a:p>
            <a:pPr marL="342900" indent="-342900" algn="just" rtl="1">
              <a:buFont typeface="Wingdings" panose="05000000000000000000" pitchFamily="2" charset="2"/>
              <a:buChar char="§"/>
            </a:pPr>
            <a:r>
              <a:rPr lang="fa-IR" sz="2000" b="1" kern="1200" dirty="0">
                <a:solidFill>
                  <a:srgbClr val="101C32"/>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Roya" panose="00000400000000000000" pitchFamily="2" charset="-78"/>
              </a:rPr>
              <a:t>تغییرات قیمت واحد وارداتی (دلار) و ارزش دلاری واردات (میلیون دلار) در بازه زمانی اسفند 1402 تا اسفند 1403 نشان می‌دهد؛ قیمت واحد وارداتی طی سال نوسانات زیادی داشته است. در ابتدای دوره (اسفند 1402)، قیمت واحد وارداتی حدود 1,991 دلار به ازای هر تن بوده و با نوسانات مختلف به 2,088 دلار به‌ازای هر تن در اسفند 1403 رسیده است. </a:t>
            </a:r>
          </a:p>
          <a:p>
            <a:pPr marL="342900" indent="-342900" algn="just" rtl="1">
              <a:buFont typeface="Wingdings" panose="05000000000000000000" pitchFamily="2" charset="2"/>
              <a:buChar char="§"/>
            </a:pPr>
            <a:endParaRPr lang="fa-IR" sz="2000" b="1" dirty="0">
              <a:solidFill>
                <a:srgbClr val="101C32"/>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Roya" panose="00000400000000000000" pitchFamily="2" charset="-78"/>
            </a:endParaRPr>
          </a:p>
          <a:p>
            <a:pPr marL="342900" indent="-342900" algn="just" rtl="1">
              <a:buFont typeface="Wingdings" panose="05000000000000000000" pitchFamily="2" charset="2"/>
              <a:buChar char="§"/>
            </a:pPr>
            <a:r>
              <a:rPr lang="fa-IR" sz="2000" b="1" kern="1200" dirty="0">
                <a:solidFill>
                  <a:srgbClr val="101C32"/>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Roya" panose="00000400000000000000" pitchFamily="2" charset="-78"/>
              </a:rPr>
              <a:t>نقطه اوج قیمت واحد وارداتی در شهریور 1403 با مقدار 2,420 دلار به ‌ازای هر تن بوده است. </a:t>
            </a:r>
          </a:p>
          <a:p>
            <a:pPr marL="342900" indent="-342900" algn="just" rtl="1">
              <a:buFont typeface="Wingdings" panose="05000000000000000000" pitchFamily="2" charset="2"/>
              <a:buChar char="§"/>
            </a:pPr>
            <a:endParaRPr lang="fa-IR" sz="2000" b="1" dirty="0">
              <a:solidFill>
                <a:srgbClr val="101C32"/>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Roya" panose="00000400000000000000" pitchFamily="2" charset="-78"/>
            </a:endParaRPr>
          </a:p>
          <a:p>
            <a:pPr marL="342900" indent="-342900" algn="just" rtl="1">
              <a:buFont typeface="Wingdings" panose="05000000000000000000" pitchFamily="2" charset="2"/>
              <a:buChar char="§"/>
            </a:pPr>
            <a:r>
              <a:rPr lang="fa-IR" sz="2000" b="1" kern="1200" dirty="0">
                <a:solidFill>
                  <a:srgbClr val="101C32"/>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Roya" panose="00000400000000000000" pitchFamily="2" charset="-78"/>
              </a:rPr>
              <a:t>چرا ایران منطقه‌ای (تنوع مبادی و فاصله کمتر) راه حل است؟</a:t>
            </a:r>
            <a:br>
              <a:rPr lang="fa-IR" sz="2000" b="1" kern="1200" dirty="0">
                <a:solidFill>
                  <a:srgbClr val="101C32"/>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Roya" panose="00000400000000000000" pitchFamily="2" charset="-78"/>
              </a:rPr>
            </a:br>
            <a:endParaRPr lang="fa-IR" sz="2000" b="1" kern="1200" dirty="0">
              <a:solidFill>
                <a:srgbClr val="101C32"/>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Roya" panose="00000400000000000000" pitchFamily="2" charset="-78"/>
            </a:endParaRPr>
          </a:p>
          <a:p>
            <a:pPr marL="800100" lvl="1" indent="-342900" algn="just" rtl="1">
              <a:buFont typeface="Courier New" panose="02070309020205020404" pitchFamily="49" charset="0"/>
              <a:buChar char="o"/>
            </a:pPr>
            <a:r>
              <a:rPr lang="fa-IR" b="1" dirty="0">
                <a:cs typeface="B Roya" panose="00000400000000000000" pitchFamily="2" charset="-78"/>
              </a:rPr>
              <a:t>وابستگی به تعداد محدود تأمین‌کننده (امارات و ترکیه)</a:t>
            </a:r>
          </a:p>
          <a:p>
            <a:pPr marL="800100" lvl="1" indent="-342900" algn="just" rtl="1">
              <a:buFont typeface="Courier New" panose="02070309020205020404" pitchFamily="49" charset="0"/>
              <a:buChar char="o"/>
            </a:pPr>
            <a:r>
              <a:rPr lang="fa-IR" b="1" dirty="0">
                <a:cs typeface="B Roya" panose="00000400000000000000" pitchFamily="2" charset="-78"/>
              </a:rPr>
              <a:t>قدرت چانه‌زنی پایین واردکننده (کالاهای اساسی از هند و روسیه)</a:t>
            </a:r>
          </a:p>
          <a:p>
            <a:pPr marL="800100" lvl="1" indent="-342900" algn="just" rtl="1">
              <a:buFont typeface="Courier New" panose="02070309020205020404" pitchFamily="49" charset="0"/>
              <a:buChar char="o"/>
            </a:pPr>
            <a:r>
              <a:rPr lang="fa-IR" b="1" dirty="0">
                <a:cs typeface="B Roya" panose="00000400000000000000" pitchFamily="2" charset="-78"/>
              </a:rPr>
              <a:t>افزایش هزینه‌های حمل‌ونقل و لجستیک (چند برابر شدن هزینه حمل کانتینر از چین به خاورمیانه در دوره کووید-۱۹)</a:t>
            </a:r>
          </a:p>
          <a:p>
            <a:pPr marL="800100" lvl="1" indent="-342900" algn="just" rtl="1">
              <a:buFont typeface="Courier New" panose="02070309020205020404" pitchFamily="49" charset="0"/>
              <a:buChar char="o"/>
            </a:pPr>
            <a:r>
              <a:rPr lang="fa-IR" b="1" dirty="0">
                <a:cs typeface="B Roya" panose="00000400000000000000" pitchFamily="2" charset="-78"/>
              </a:rPr>
              <a:t>اثر نرخ ارز (کاهش ارزش پول ترکیه و روسیه)</a:t>
            </a:r>
            <a:endParaRPr lang="fa-IR" b="1" kern="1200" dirty="0">
              <a:solidFill>
                <a:srgbClr val="101C32"/>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Roya" panose="00000400000000000000" pitchFamily="2" charset="-78"/>
            </a:endParaRPr>
          </a:p>
        </p:txBody>
      </p:sp>
      <p:cxnSp>
        <p:nvCxnSpPr>
          <p:cNvPr id="9" name="Straight Arrow Connector 8">
            <a:extLst>
              <a:ext uri="{FF2B5EF4-FFF2-40B4-BE49-F238E27FC236}">
                <a16:creationId xmlns:a16="http://schemas.microsoft.com/office/drawing/2014/main" id="{694444B0-2DBE-FD92-7D76-5A54500C041C}"/>
              </a:ext>
            </a:extLst>
          </p:cNvPr>
          <p:cNvCxnSpPr>
            <a:cxnSpLocks/>
          </p:cNvCxnSpPr>
          <p:nvPr/>
        </p:nvCxnSpPr>
        <p:spPr>
          <a:xfrm>
            <a:off x="10482943" y="1564514"/>
            <a:ext cx="0" cy="7446136"/>
          </a:xfrm>
          <a:prstGeom prst="straightConnector1">
            <a:avLst/>
          </a:prstGeom>
          <a:ln w="19050">
            <a:prstDash val="dash"/>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44855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19191"/>
        </a:solidFill>
        <a:effectLst/>
      </p:bgPr>
    </p:bg>
    <p:spTree>
      <p:nvGrpSpPr>
        <p:cNvPr id="1" name="">
          <a:extLst>
            <a:ext uri="{FF2B5EF4-FFF2-40B4-BE49-F238E27FC236}">
              <a16:creationId xmlns:a16="http://schemas.microsoft.com/office/drawing/2014/main" id="{38E75BFE-898E-3B2C-CABE-735BBA1364D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3F5A18F-A8CA-1100-3FA4-E85745E63B88}"/>
              </a:ext>
            </a:extLst>
          </p:cNvPr>
          <p:cNvPicPr>
            <a:picLocks noChangeAspect="1"/>
          </p:cNvPicPr>
          <p:nvPr/>
        </p:nvPicPr>
        <p:blipFill>
          <a:blip r:embed="rId2"/>
          <a:stretch>
            <a:fillRect/>
          </a:stretch>
        </p:blipFill>
        <p:spPr>
          <a:xfrm>
            <a:off x="0" y="0"/>
            <a:ext cx="17068800" cy="9555658"/>
          </a:xfrm>
          <a:prstGeom prst="rect">
            <a:avLst/>
          </a:prstGeom>
        </p:spPr>
      </p:pic>
      <p:sp>
        <p:nvSpPr>
          <p:cNvPr id="3" name="TextBox 2">
            <a:extLst>
              <a:ext uri="{FF2B5EF4-FFF2-40B4-BE49-F238E27FC236}">
                <a16:creationId xmlns:a16="http://schemas.microsoft.com/office/drawing/2014/main" id="{3B5CA973-B740-6F9A-49CB-CD3C36890B57}"/>
              </a:ext>
            </a:extLst>
          </p:cNvPr>
          <p:cNvSpPr txBox="1"/>
          <p:nvPr/>
        </p:nvSpPr>
        <p:spPr>
          <a:xfrm>
            <a:off x="212271" y="954682"/>
            <a:ext cx="16491858" cy="553357"/>
          </a:xfrm>
          <a:prstGeom prst="rect">
            <a:avLst/>
          </a:prstGeom>
          <a:noFill/>
        </p:spPr>
        <p:txBody>
          <a:bodyPr wrap="square">
            <a:spAutoFit/>
          </a:bodyPr>
          <a:lstStyle/>
          <a:p>
            <a:pPr algn="ctr" rtl="1">
              <a:lnSpc>
                <a:spcPct val="107000"/>
              </a:lnSpc>
              <a:spcAft>
                <a:spcPts val="800"/>
              </a:spcAft>
              <a:tabLst>
                <a:tab pos="5358765" algn="l"/>
              </a:tabLst>
            </a:pPr>
            <a:r>
              <a:rPr lang="fa-IR" sz="2800" b="1" kern="100" dirty="0">
                <a:solidFill>
                  <a:srgbClr val="0070C0"/>
                </a:solidFill>
                <a:effectLst/>
                <a:latin typeface="Calibri" panose="020F0502020204030204" pitchFamily="34" charset="0"/>
                <a:ea typeface="Calibri" panose="020F0502020204030204" pitchFamily="34" charset="0"/>
                <a:cs typeface="B Roya" panose="00000400000000000000" pitchFamily="2" charset="-78"/>
              </a:rPr>
              <a:t> آیا ایران منطقه‌ای می‌تواند راه‌حل باشد؟</a:t>
            </a:r>
            <a:endParaRPr lang="en-US" sz="2800" b="1" kern="100" dirty="0">
              <a:solidFill>
                <a:srgbClr val="0070C0"/>
              </a:solidFill>
              <a:effectLst/>
              <a:latin typeface="Calibri" panose="020F0502020204030204" pitchFamily="34" charset="0"/>
              <a:ea typeface="Calibri" panose="020F0502020204030204" pitchFamily="34" charset="0"/>
              <a:cs typeface="B Roya" panose="00000400000000000000" pitchFamily="2" charset="-78"/>
            </a:endParaRPr>
          </a:p>
        </p:txBody>
      </p:sp>
      <p:pic>
        <p:nvPicPr>
          <p:cNvPr id="5" name="Picture 4">
            <a:extLst>
              <a:ext uri="{FF2B5EF4-FFF2-40B4-BE49-F238E27FC236}">
                <a16:creationId xmlns:a16="http://schemas.microsoft.com/office/drawing/2014/main" id="{F9AFCA43-C901-8A7F-C11B-D1D06D4BBE4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610026" y="2582788"/>
            <a:ext cx="9667567" cy="5448464"/>
          </a:xfrm>
          <a:prstGeom prst="rect">
            <a:avLst/>
          </a:prstGeom>
          <a:noFill/>
          <a:ln>
            <a:noFill/>
          </a:ln>
        </p:spPr>
      </p:pic>
      <p:sp>
        <p:nvSpPr>
          <p:cNvPr id="7" name="TextBox 6">
            <a:extLst>
              <a:ext uri="{FF2B5EF4-FFF2-40B4-BE49-F238E27FC236}">
                <a16:creationId xmlns:a16="http://schemas.microsoft.com/office/drawing/2014/main" id="{8245070A-8435-E1E1-9B82-F902313621D5}"/>
              </a:ext>
            </a:extLst>
          </p:cNvPr>
          <p:cNvSpPr txBox="1"/>
          <p:nvPr/>
        </p:nvSpPr>
        <p:spPr>
          <a:xfrm>
            <a:off x="10856731" y="2336976"/>
            <a:ext cx="5838281" cy="5940088"/>
          </a:xfrm>
          <a:prstGeom prst="rect">
            <a:avLst/>
          </a:prstGeom>
          <a:noFill/>
        </p:spPr>
        <p:txBody>
          <a:bodyPr wrap="square">
            <a:spAutoFit/>
          </a:bodyPr>
          <a:lstStyle/>
          <a:p>
            <a:pPr marL="342900" indent="-342900" algn="just" rtl="1">
              <a:buFont typeface="Wingdings" panose="05000000000000000000" pitchFamily="2" charset="2"/>
              <a:buChar char="§"/>
            </a:pPr>
            <a:r>
              <a:rPr lang="fa-IR" sz="2000" b="1" kern="1200" dirty="0">
                <a:solidFill>
                  <a:srgbClr val="101C32"/>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Roya" panose="00000400000000000000" pitchFamily="2" charset="-78"/>
              </a:rPr>
              <a:t>همان‌گونه که ملاحظه می‌کنید، از مردادماه تا پایان سال ۱۴۰۳ همواره رشد ارزش دلاری واردات بیشتر از رشد ارزش وزنی آن بوده و هر چه به سمت پایان سال می‌آییم،‌ این اختلاف بیشتر هم می‌شود که نشان می‌دهد دائما یک میزان ثابت مقداری از واردات به شکل گران‌تر یا با هزینه دلاری بیشتر به کشور وارد شده است. </a:t>
            </a:r>
          </a:p>
          <a:p>
            <a:pPr marL="342900" indent="-342900" algn="just" rtl="1">
              <a:buFont typeface="Wingdings" panose="05000000000000000000" pitchFamily="2" charset="2"/>
              <a:buChar char="§"/>
            </a:pPr>
            <a:endParaRPr lang="fa-IR" sz="2000" b="1" dirty="0">
              <a:solidFill>
                <a:srgbClr val="101C32"/>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Roya" panose="00000400000000000000" pitchFamily="2" charset="-78"/>
            </a:endParaRPr>
          </a:p>
          <a:p>
            <a:pPr marL="342900" indent="-342900" algn="just" rtl="1">
              <a:buFont typeface="Wingdings" panose="05000000000000000000" pitchFamily="2" charset="2"/>
              <a:buChar char="§"/>
            </a:pPr>
            <a:r>
              <a:rPr lang="fa-IR" sz="2000" b="1" dirty="0">
                <a:solidFill>
                  <a:srgbClr val="101C32"/>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Roya" panose="00000400000000000000" pitchFamily="2" charset="-78"/>
              </a:rPr>
              <a:t>تمرکز بالای مبادی تامین اقلام وارداتی در کنار فاصله زیاد با برخی مراکز تامین،‌ یکی از دلایل اصلی این تورم وارداتی است. هر چه کشور بتواند از سطح تمرکز مبادی وارداتی با کمک گرفتن از کشورهای منطقه بکاهد و فاصله تا مراکز تامین را در منطقه کمتر کند، می‌تواند فشار تورم وارداتی را بهتر مدیریت کند. </a:t>
            </a:r>
          </a:p>
          <a:p>
            <a:pPr marL="342900" indent="-342900" algn="just" rtl="1">
              <a:buFont typeface="Wingdings" panose="05000000000000000000" pitchFamily="2" charset="2"/>
              <a:buChar char="§"/>
            </a:pPr>
            <a:endParaRPr lang="fa-IR" sz="2000" b="1" dirty="0">
              <a:solidFill>
                <a:srgbClr val="101C32"/>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Roya" panose="00000400000000000000" pitchFamily="2" charset="-78"/>
            </a:endParaRPr>
          </a:p>
          <a:p>
            <a:pPr marL="342900" indent="-342900" algn="just" rtl="1">
              <a:buFont typeface="Wingdings" panose="05000000000000000000" pitchFamily="2" charset="2"/>
              <a:buChar char="§"/>
            </a:pPr>
            <a:r>
              <a:rPr lang="fa-IR" sz="2000" b="1" dirty="0">
                <a:cs typeface="B Roya" panose="00000400000000000000" pitchFamily="2" charset="-78"/>
              </a:rPr>
              <a:t>آیا تجارت منطقه‌ای می‌تواند راه‌حل باشد؟ </a:t>
            </a:r>
            <a:endParaRPr lang="fa-IR" sz="2000" b="1" dirty="0">
              <a:solidFill>
                <a:srgbClr val="101C32"/>
              </a:solidFill>
              <a:effectLst>
                <a:outerShdw blurRad="38100" dist="38100" dir="2700000" algn="tl">
                  <a:srgbClr val="000000">
                    <a:alpha val="43137"/>
                  </a:srgbClr>
                </a:outerShdw>
              </a:effectLst>
              <a:latin typeface="Calibri" panose="020F0502020204030204" pitchFamily="34" charset="0"/>
              <a:cs typeface="B Roya" panose="00000400000000000000" pitchFamily="2" charset="-78"/>
            </a:endParaRPr>
          </a:p>
          <a:p>
            <a:pPr marL="800100" lvl="1" indent="-342900" algn="just" rtl="1">
              <a:buFont typeface="Courier New" panose="02070309020205020404" pitchFamily="49" charset="0"/>
              <a:buChar char="o"/>
            </a:pPr>
            <a:r>
              <a:rPr lang="fa-IR" sz="2000" dirty="0">
                <a:cs typeface="B Roya" panose="00000400000000000000" pitchFamily="2" charset="-78"/>
              </a:rPr>
              <a:t>کاهش هزینه‌های لجستیکی و زمان حمل‌ونقل</a:t>
            </a:r>
            <a:endParaRPr lang="fa-IR" sz="2000" b="1" dirty="0">
              <a:solidFill>
                <a:srgbClr val="101C32"/>
              </a:solidFill>
              <a:effectLst>
                <a:outerShdw blurRad="38100" dist="38100" dir="2700000" algn="tl">
                  <a:srgbClr val="000000">
                    <a:alpha val="43137"/>
                  </a:srgbClr>
                </a:outerShdw>
              </a:effectLst>
              <a:latin typeface="Calibri" panose="020F0502020204030204" pitchFamily="34" charset="0"/>
              <a:cs typeface="B Roya" panose="00000400000000000000" pitchFamily="2" charset="-78"/>
            </a:endParaRPr>
          </a:p>
          <a:p>
            <a:pPr marL="800100" lvl="1" indent="-342900" algn="just" rtl="1">
              <a:buFont typeface="Courier New" panose="02070309020205020404" pitchFamily="49" charset="0"/>
              <a:buChar char="o"/>
            </a:pPr>
            <a:r>
              <a:rPr lang="fa-IR" sz="2000" dirty="0">
                <a:cs typeface="B Roya" panose="00000400000000000000" pitchFamily="2" charset="-78"/>
              </a:rPr>
              <a:t>متنوع‌سازی تأمین‌کننده‌ها</a:t>
            </a:r>
            <a:endParaRPr lang="fa-IR" sz="2000" b="1" dirty="0">
              <a:solidFill>
                <a:srgbClr val="101C32"/>
              </a:solidFill>
              <a:effectLst>
                <a:outerShdw blurRad="38100" dist="38100" dir="2700000" algn="tl">
                  <a:srgbClr val="000000">
                    <a:alpha val="43137"/>
                  </a:srgbClr>
                </a:outerShdw>
              </a:effectLst>
              <a:latin typeface="Calibri" panose="020F0502020204030204" pitchFamily="34" charset="0"/>
              <a:cs typeface="B Roya" panose="00000400000000000000" pitchFamily="2" charset="-78"/>
            </a:endParaRPr>
          </a:p>
          <a:p>
            <a:pPr marL="800100" lvl="1" indent="-342900" algn="just" rtl="1">
              <a:buFont typeface="Courier New" panose="02070309020205020404" pitchFamily="49" charset="0"/>
              <a:buChar char="o"/>
            </a:pPr>
            <a:r>
              <a:rPr lang="fa-IR" sz="2000" dirty="0">
                <a:cs typeface="B Roya" panose="00000400000000000000" pitchFamily="2" charset="-78"/>
              </a:rPr>
              <a:t>همسویی در مقررات، استانداردها و شبکه‌های تأمین</a:t>
            </a:r>
            <a:endParaRPr lang="fa-IR" sz="2000" b="1" dirty="0">
              <a:solidFill>
                <a:srgbClr val="101C32"/>
              </a:solidFill>
              <a:effectLst>
                <a:outerShdw blurRad="38100" dist="38100" dir="2700000" algn="tl">
                  <a:srgbClr val="000000">
                    <a:alpha val="43137"/>
                  </a:srgbClr>
                </a:outerShdw>
              </a:effectLst>
              <a:latin typeface="Calibri" panose="020F0502020204030204" pitchFamily="34" charset="0"/>
              <a:cs typeface="B Roya" panose="00000400000000000000" pitchFamily="2" charset="-78"/>
            </a:endParaRPr>
          </a:p>
          <a:p>
            <a:pPr marL="800100" lvl="1" indent="-342900" algn="just" rtl="1">
              <a:buFont typeface="Courier New" panose="02070309020205020404" pitchFamily="49" charset="0"/>
              <a:buChar char="o"/>
            </a:pPr>
            <a:r>
              <a:rPr lang="fa-IR" sz="2000" dirty="0">
                <a:cs typeface="B Roya" panose="00000400000000000000" pitchFamily="2" charset="-78"/>
              </a:rPr>
              <a:t>امکان انعقاد توافقات پایدار و دوجانبه</a:t>
            </a:r>
            <a:endParaRPr lang="fa-IR" sz="2000" b="1" dirty="0">
              <a:solidFill>
                <a:srgbClr val="101C32"/>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Roya" panose="00000400000000000000" pitchFamily="2" charset="-78"/>
            </a:endParaRPr>
          </a:p>
        </p:txBody>
      </p:sp>
      <p:cxnSp>
        <p:nvCxnSpPr>
          <p:cNvPr id="9" name="Straight Arrow Connector 8">
            <a:extLst>
              <a:ext uri="{FF2B5EF4-FFF2-40B4-BE49-F238E27FC236}">
                <a16:creationId xmlns:a16="http://schemas.microsoft.com/office/drawing/2014/main" id="{694444B0-2DBE-FD92-7D76-5A54500C041C}"/>
              </a:ext>
            </a:extLst>
          </p:cNvPr>
          <p:cNvCxnSpPr>
            <a:cxnSpLocks/>
          </p:cNvCxnSpPr>
          <p:nvPr/>
        </p:nvCxnSpPr>
        <p:spPr>
          <a:xfrm>
            <a:off x="10482943" y="1564514"/>
            <a:ext cx="0" cy="7446136"/>
          </a:xfrm>
          <a:prstGeom prst="straightConnector1">
            <a:avLst/>
          </a:prstGeom>
          <a:ln w="19050">
            <a:prstDash val="dash"/>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4594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19191"/>
        </a:solidFill>
        <a:effectLst/>
      </p:bgPr>
    </p:bg>
    <p:spTree>
      <p:nvGrpSpPr>
        <p:cNvPr id="1" name="">
          <a:extLst>
            <a:ext uri="{FF2B5EF4-FFF2-40B4-BE49-F238E27FC236}">
              <a16:creationId xmlns:a16="http://schemas.microsoft.com/office/drawing/2014/main" id="{38E75BFE-898E-3B2C-CABE-735BBA1364D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3F5A18F-A8CA-1100-3FA4-E85745E63B88}"/>
              </a:ext>
            </a:extLst>
          </p:cNvPr>
          <p:cNvPicPr>
            <a:picLocks noChangeAspect="1"/>
          </p:cNvPicPr>
          <p:nvPr/>
        </p:nvPicPr>
        <p:blipFill>
          <a:blip r:embed="rId2"/>
          <a:stretch>
            <a:fillRect/>
          </a:stretch>
        </p:blipFill>
        <p:spPr>
          <a:xfrm>
            <a:off x="0" y="0"/>
            <a:ext cx="17068800" cy="9555658"/>
          </a:xfrm>
          <a:prstGeom prst="rect">
            <a:avLst/>
          </a:prstGeom>
        </p:spPr>
      </p:pic>
      <p:sp>
        <p:nvSpPr>
          <p:cNvPr id="3" name="TextBox 2">
            <a:extLst>
              <a:ext uri="{FF2B5EF4-FFF2-40B4-BE49-F238E27FC236}">
                <a16:creationId xmlns:a16="http://schemas.microsoft.com/office/drawing/2014/main" id="{3B5CA973-B740-6F9A-49CB-CD3C36890B57}"/>
              </a:ext>
            </a:extLst>
          </p:cNvPr>
          <p:cNvSpPr txBox="1"/>
          <p:nvPr/>
        </p:nvSpPr>
        <p:spPr>
          <a:xfrm>
            <a:off x="212271" y="954682"/>
            <a:ext cx="16491858" cy="553357"/>
          </a:xfrm>
          <a:prstGeom prst="rect">
            <a:avLst/>
          </a:prstGeom>
          <a:noFill/>
        </p:spPr>
        <p:txBody>
          <a:bodyPr wrap="square">
            <a:spAutoFit/>
          </a:bodyPr>
          <a:lstStyle/>
          <a:p>
            <a:pPr algn="ctr" rtl="1">
              <a:lnSpc>
                <a:spcPct val="107000"/>
              </a:lnSpc>
              <a:spcAft>
                <a:spcPts val="800"/>
              </a:spcAft>
              <a:tabLst>
                <a:tab pos="5358765" algn="l"/>
              </a:tabLst>
            </a:pPr>
            <a:r>
              <a:rPr lang="fa-IR" sz="2800" b="1" kern="100" dirty="0">
                <a:solidFill>
                  <a:srgbClr val="0070C0"/>
                </a:solidFill>
                <a:effectLst/>
                <a:latin typeface="Calibri" panose="020F0502020204030204" pitchFamily="34" charset="0"/>
                <a:ea typeface="Calibri" panose="020F0502020204030204" pitchFamily="34" charset="0"/>
                <a:cs typeface="B Roya" panose="00000400000000000000" pitchFamily="2" charset="-78"/>
              </a:rPr>
              <a:t>شرکای تجاری منطقه‌ای ایران در سال ۱۴۰۳</a:t>
            </a:r>
            <a:endParaRPr lang="en-US" sz="2800" b="1" kern="100" dirty="0">
              <a:solidFill>
                <a:srgbClr val="0070C0"/>
              </a:solidFill>
              <a:effectLst/>
              <a:latin typeface="Calibri" panose="020F0502020204030204" pitchFamily="34" charset="0"/>
              <a:ea typeface="Calibri" panose="020F0502020204030204" pitchFamily="34" charset="0"/>
              <a:cs typeface="B Roya" panose="00000400000000000000" pitchFamily="2" charset="-78"/>
            </a:endParaRPr>
          </a:p>
        </p:txBody>
      </p:sp>
      <p:pic>
        <p:nvPicPr>
          <p:cNvPr id="5" name="Picture 4">
            <a:extLst>
              <a:ext uri="{FF2B5EF4-FFF2-40B4-BE49-F238E27FC236}">
                <a16:creationId xmlns:a16="http://schemas.microsoft.com/office/drawing/2014/main" id="{F9AFCA43-C901-8A7F-C11B-D1D06D4BBE4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610026" y="2590809"/>
            <a:ext cx="9667567" cy="5432421"/>
          </a:xfrm>
          <a:prstGeom prst="rect">
            <a:avLst/>
          </a:prstGeom>
          <a:noFill/>
          <a:ln>
            <a:noFill/>
          </a:ln>
        </p:spPr>
      </p:pic>
      <p:sp>
        <p:nvSpPr>
          <p:cNvPr id="7" name="TextBox 6">
            <a:extLst>
              <a:ext uri="{FF2B5EF4-FFF2-40B4-BE49-F238E27FC236}">
                <a16:creationId xmlns:a16="http://schemas.microsoft.com/office/drawing/2014/main" id="{8245070A-8435-E1E1-9B82-F902313621D5}"/>
              </a:ext>
            </a:extLst>
          </p:cNvPr>
          <p:cNvSpPr txBox="1"/>
          <p:nvPr/>
        </p:nvSpPr>
        <p:spPr>
          <a:xfrm>
            <a:off x="10856731" y="1521367"/>
            <a:ext cx="5838281" cy="7848302"/>
          </a:xfrm>
          <a:prstGeom prst="rect">
            <a:avLst/>
          </a:prstGeom>
          <a:noFill/>
        </p:spPr>
        <p:txBody>
          <a:bodyPr wrap="square">
            <a:spAutoFit/>
          </a:bodyPr>
          <a:lstStyle/>
          <a:p>
            <a:pPr marL="342900" indent="-342900" algn="just" rtl="1">
              <a:buFont typeface="Wingdings" panose="05000000000000000000" pitchFamily="2" charset="2"/>
              <a:buChar char="§"/>
            </a:pPr>
            <a:r>
              <a:rPr lang="fa-IR" b="1" kern="1200" dirty="0">
                <a:solidFill>
                  <a:srgbClr val="101C32"/>
                </a:solidFill>
                <a:effectLst/>
                <a:latin typeface="Calibri" panose="020F0502020204030204" pitchFamily="34" charset="0"/>
                <a:ea typeface="Calibri" panose="020F0502020204030204" pitchFamily="34" charset="0"/>
                <a:cs typeface="B Roya" panose="00000400000000000000" pitchFamily="2" charset="-78"/>
              </a:rPr>
              <a:t>چین با 14.9 میلیارد دلار و عراق با 12.02 میلیارد دلار، دو مقصد اصلی صادرات ایران بوده‌اند. سایر کشورهای عمده شامل امارات (7.3 میلیارد دلار)، ترکیه (6.9 میلیارد دلار)، افغانستان (2.5 میلیارد دلار)، پاکستان (2.4 میلیارد دلار)، هند (1.9 میلیارد دلار)، عمان (1.5 میلیارد دلار)، روسیه (1.1 میلیارد دلار) و آذربایجان (۶۸۴ میلیون دلار) در رتبه‌های بعدی قرار دارند</a:t>
            </a:r>
          </a:p>
          <a:p>
            <a:pPr marL="342900" indent="-342900" algn="just" rtl="1">
              <a:buFont typeface="Wingdings" panose="05000000000000000000" pitchFamily="2" charset="2"/>
              <a:buChar char="§"/>
            </a:pPr>
            <a:endParaRPr lang="fa-IR" b="1" dirty="0">
              <a:solidFill>
                <a:srgbClr val="101C32"/>
              </a:solidFill>
              <a:latin typeface="Calibri" panose="020F0502020204030204" pitchFamily="34" charset="0"/>
              <a:ea typeface="Calibri" panose="020F0502020204030204" pitchFamily="34" charset="0"/>
              <a:cs typeface="B Roya" panose="00000400000000000000" pitchFamily="2" charset="-78"/>
            </a:endParaRPr>
          </a:p>
          <a:p>
            <a:pPr marL="342900" indent="-342900" algn="just" rtl="1">
              <a:buFont typeface="Wingdings" panose="05000000000000000000" pitchFamily="2" charset="2"/>
              <a:buChar char="§"/>
            </a:pPr>
            <a:endParaRPr lang="fa-IR" b="1" dirty="0">
              <a:solidFill>
                <a:srgbClr val="101C32"/>
              </a:solidFill>
              <a:latin typeface="Calibri" panose="020F0502020204030204" pitchFamily="34" charset="0"/>
              <a:ea typeface="Calibri" panose="020F0502020204030204" pitchFamily="34" charset="0"/>
              <a:cs typeface="B Roya" panose="00000400000000000000" pitchFamily="2" charset="-78"/>
            </a:endParaRPr>
          </a:p>
          <a:p>
            <a:pPr marL="342900" indent="-342900" algn="just" rtl="1">
              <a:buFont typeface="Wingdings" panose="05000000000000000000" pitchFamily="2" charset="2"/>
              <a:buChar char="§"/>
            </a:pPr>
            <a:r>
              <a:rPr lang="fa-IR" b="1" dirty="0">
                <a:solidFill>
                  <a:srgbClr val="101C32"/>
                </a:solidFill>
                <a:latin typeface="Calibri" panose="020F0502020204030204" pitchFamily="34" charset="0"/>
                <a:ea typeface="Calibri" panose="020F0502020204030204" pitchFamily="34" charset="0"/>
                <a:cs typeface="B Roya" panose="00000400000000000000" pitchFamily="2" charset="-78"/>
              </a:rPr>
              <a:t>الگوی صادراتی ایران در سال ۱۴۰۳ همچنان متکی بر چند بازار سنتی است، به‌ طوری که چین و عراق حدود 47 درصد از کل صادرات را به خود اختصاص داده‌اند. این تمرکز جغرافیایی، اقتصاد ایران را در برابر تحولات سیاسی و اقتصادی این کشورها آسیب‌پذیر می‌کند. </a:t>
            </a:r>
          </a:p>
          <a:p>
            <a:pPr marL="342900" indent="-342900" algn="just" rtl="1">
              <a:buFont typeface="Wingdings" panose="05000000000000000000" pitchFamily="2" charset="2"/>
              <a:buChar char="§"/>
            </a:pPr>
            <a:endParaRPr lang="fa-IR" b="1" dirty="0">
              <a:solidFill>
                <a:srgbClr val="101C32"/>
              </a:solidFill>
              <a:latin typeface="Calibri" panose="020F0502020204030204" pitchFamily="34" charset="0"/>
              <a:ea typeface="Calibri" panose="020F0502020204030204" pitchFamily="34" charset="0"/>
              <a:cs typeface="B Roya" panose="00000400000000000000" pitchFamily="2" charset="-78"/>
            </a:endParaRPr>
          </a:p>
          <a:p>
            <a:pPr marL="342900" indent="-342900" algn="just" rtl="1">
              <a:buFont typeface="Wingdings" panose="05000000000000000000" pitchFamily="2" charset="2"/>
              <a:buChar char="§"/>
            </a:pPr>
            <a:r>
              <a:rPr lang="fa-IR" b="1" dirty="0">
                <a:solidFill>
                  <a:srgbClr val="101C32"/>
                </a:solidFill>
                <a:latin typeface="Calibri" panose="020F0502020204030204" pitchFamily="34" charset="0"/>
                <a:ea typeface="Calibri" panose="020F0502020204030204" pitchFamily="34" charset="0"/>
                <a:cs typeface="B Roya" panose="00000400000000000000" pitchFamily="2" charset="-78"/>
              </a:rPr>
              <a:t>از سوی دیگر، سهم ناچیز کشورهای همسایه به استثنای عراق و ترکیه (جمعاً کمتر از 10 درصد) نشان‌دهنده ظرفیت استفاده نشده در روابط منطقه‌ای است.</a:t>
            </a:r>
          </a:p>
          <a:p>
            <a:pPr marL="342900" indent="-342900" algn="just" rtl="1">
              <a:buFont typeface="Wingdings" panose="05000000000000000000" pitchFamily="2" charset="2"/>
              <a:buChar char="§"/>
            </a:pPr>
            <a:endParaRPr lang="fa-IR" b="1" kern="1200" dirty="0">
              <a:solidFill>
                <a:srgbClr val="101C32"/>
              </a:solidFill>
              <a:effectLst/>
              <a:latin typeface="Calibri" panose="020F0502020204030204" pitchFamily="34" charset="0"/>
              <a:ea typeface="Calibri" panose="020F0502020204030204" pitchFamily="34" charset="0"/>
              <a:cs typeface="B Roya" panose="00000400000000000000" pitchFamily="2" charset="-78"/>
            </a:endParaRPr>
          </a:p>
          <a:p>
            <a:pPr marL="342900" indent="-342900" algn="just" rtl="1">
              <a:buFont typeface="Wingdings" panose="05000000000000000000" pitchFamily="2" charset="2"/>
              <a:buChar char="§"/>
            </a:pPr>
            <a:r>
              <a:rPr lang="fa-IR" b="1" kern="1200" dirty="0">
                <a:solidFill>
                  <a:srgbClr val="101C32"/>
                </a:solidFill>
                <a:effectLst/>
                <a:latin typeface="Calibri" panose="020F0502020204030204" pitchFamily="34" charset="0"/>
                <a:ea typeface="Calibri" panose="020F0502020204030204" pitchFamily="34" charset="0"/>
                <a:cs typeface="B Roya" panose="00000400000000000000" pitchFamily="2" charset="-78"/>
              </a:rPr>
              <a:t>در سال ۱۴۰۳، الگوی واردات ایران نشان‌دهنده وابستگی شدید به سه کشور اصلی تأمین‌کننده کالا بوده است. امارات با 22 (بیش از 30 درصد واردات)، چین با 19.4 میلیارد دلار و ترکیه با 12.1 میلیارد دلار، در مجموع بیش از 70 درصد واردات ایران را به خود اختصاص داده‌اند. در میان دیگر شرکای تجاری، آلمان و هلند به عنوان مهم‌ترین تأمین‌کنندگان اروپایی حضور دارند</a:t>
            </a:r>
          </a:p>
          <a:p>
            <a:pPr marL="342900" indent="-342900" algn="just" rtl="1">
              <a:buFont typeface="Wingdings" panose="05000000000000000000" pitchFamily="2" charset="2"/>
              <a:buChar char="§"/>
            </a:pPr>
            <a:endParaRPr lang="fa-IR" b="1" dirty="0">
              <a:solidFill>
                <a:srgbClr val="101C32"/>
              </a:solidFill>
              <a:latin typeface="Calibri" panose="020F0502020204030204" pitchFamily="34" charset="0"/>
              <a:ea typeface="Calibri" panose="020F0502020204030204" pitchFamily="34" charset="0"/>
              <a:cs typeface="B Roya" panose="00000400000000000000" pitchFamily="2" charset="-78"/>
            </a:endParaRPr>
          </a:p>
          <a:p>
            <a:pPr marL="342900" indent="-342900" algn="just" rtl="1">
              <a:buFont typeface="Wingdings" panose="05000000000000000000" pitchFamily="2" charset="2"/>
              <a:buChar char="§"/>
            </a:pPr>
            <a:r>
              <a:rPr lang="fa-IR" b="1" kern="1200" dirty="0">
                <a:solidFill>
                  <a:srgbClr val="101C32"/>
                </a:solidFill>
                <a:effectLst/>
                <a:latin typeface="Calibri" panose="020F0502020204030204" pitchFamily="34" charset="0"/>
                <a:ea typeface="Calibri" panose="020F0502020204030204" pitchFamily="34" charset="0"/>
                <a:cs typeface="B Roya" panose="00000400000000000000" pitchFamily="2" charset="-78"/>
              </a:rPr>
              <a:t>سهم شرکای منطقه‌ای به استثنای پاکستان (تنها ۷۰۷ میلیون دلار) بسیار ناچیز است. این تمرکز شدید بر چند کشور محدود، ایران را در معرض ریسک‌های ژئوپلیتیک و نوسانات بازارهای جهانی قرار داده است.</a:t>
            </a:r>
          </a:p>
        </p:txBody>
      </p:sp>
      <p:cxnSp>
        <p:nvCxnSpPr>
          <p:cNvPr id="9" name="Straight Arrow Connector 8">
            <a:extLst>
              <a:ext uri="{FF2B5EF4-FFF2-40B4-BE49-F238E27FC236}">
                <a16:creationId xmlns:a16="http://schemas.microsoft.com/office/drawing/2014/main" id="{694444B0-2DBE-FD92-7D76-5A54500C041C}"/>
              </a:ext>
            </a:extLst>
          </p:cNvPr>
          <p:cNvCxnSpPr>
            <a:cxnSpLocks/>
          </p:cNvCxnSpPr>
          <p:nvPr/>
        </p:nvCxnSpPr>
        <p:spPr>
          <a:xfrm>
            <a:off x="10482943" y="1564514"/>
            <a:ext cx="0" cy="7446136"/>
          </a:xfrm>
          <a:prstGeom prst="straightConnector1">
            <a:avLst/>
          </a:prstGeom>
          <a:ln w="19050">
            <a:prstDash val="dash"/>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3168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19191"/>
        </a:solidFill>
        <a:effectLst/>
      </p:bgPr>
    </p:bg>
    <p:spTree>
      <p:nvGrpSpPr>
        <p:cNvPr id="1" name="">
          <a:extLst>
            <a:ext uri="{FF2B5EF4-FFF2-40B4-BE49-F238E27FC236}">
              <a16:creationId xmlns:a16="http://schemas.microsoft.com/office/drawing/2014/main" id="{38E75BFE-898E-3B2C-CABE-735BBA1364D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3F5A18F-A8CA-1100-3FA4-E85745E63B88}"/>
              </a:ext>
            </a:extLst>
          </p:cNvPr>
          <p:cNvPicPr>
            <a:picLocks noChangeAspect="1"/>
          </p:cNvPicPr>
          <p:nvPr/>
        </p:nvPicPr>
        <p:blipFill>
          <a:blip r:embed="rId2"/>
          <a:stretch>
            <a:fillRect/>
          </a:stretch>
        </p:blipFill>
        <p:spPr>
          <a:xfrm>
            <a:off x="0" y="0"/>
            <a:ext cx="17068800" cy="9555658"/>
          </a:xfrm>
          <a:prstGeom prst="rect">
            <a:avLst/>
          </a:prstGeom>
        </p:spPr>
      </p:pic>
      <p:sp>
        <p:nvSpPr>
          <p:cNvPr id="3" name="TextBox 2">
            <a:extLst>
              <a:ext uri="{FF2B5EF4-FFF2-40B4-BE49-F238E27FC236}">
                <a16:creationId xmlns:a16="http://schemas.microsoft.com/office/drawing/2014/main" id="{3B5CA973-B740-6F9A-49CB-CD3C36890B57}"/>
              </a:ext>
            </a:extLst>
          </p:cNvPr>
          <p:cNvSpPr txBox="1"/>
          <p:nvPr/>
        </p:nvSpPr>
        <p:spPr>
          <a:xfrm>
            <a:off x="212271" y="954682"/>
            <a:ext cx="16491858" cy="553357"/>
          </a:xfrm>
          <a:prstGeom prst="rect">
            <a:avLst/>
          </a:prstGeom>
          <a:noFill/>
        </p:spPr>
        <p:txBody>
          <a:bodyPr wrap="square">
            <a:spAutoFit/>
          </a:bodyPr>
          <a:lstStyle/>
          <a:p>
            <a:pPr algn="ctr" rtl="1">
              <a:lnSpc>
                <a:spcPct val="107000"/>
              </a:lnSpc>
              <a:spcAft>
                <a:spcPts val="800"/>
              </a:spcAft>
              <a:tabLst>
                <a:tab pos="5358765" algn="l"/>
              </a:tabLst>
            </a:pPr>
            <a:r>
              <a:rPr lang="fa-IR" sz="2800" b="1" kern="100" dirty="0">
                <a:solidFill>
                  <a:srgbClr val="0070C0"/>
                </a:solidFill>
                <a:latin typeface="Calibri" panose="020F0502020204030204" pitchFamily="34" charset="0"/>
                <a:ea typeface="Calibri" panose="020F0502020204030204" pitchFamily="34" charset="0"/>
                <a:cs typeface="B Roya" panose="00000400000000000000" pitchFamily="2" charset="-78"/>
              </a:rPr>
              <a:t>اولین چالش‌های در توسعه بازارهای منطقه‌ای: تنوع‌پذیری پایین اقتصادی</a:t>
            </a:r>
            <a:endParaRPr lang="en-US" sz="2800" b="1" kern="100" dirty="0">
              <a:solidFill>
                <a:srgbClr val="0070C0"/>
              </a:solidFill>
              <a:effectLst/>
              <a:latin typeface="Calibri" panose="020F0502020204030204" pitchFamily="34" charset="0"/>
              <a:ea typeface="Calibri" panose="020F0502020204030204" pitchFamily="34" charset="0"/>
              <a:cs typeface="B Roya" panose="00000400000000000000" pitchFamily="2" charset="-78"/>
            </a:endParaRPr>
          </a:p>
        </p:txBody>
      </p:sp>
      <p:pic>
        <p:nvPicPr>
          <p:cNvPr id="5" name="Picture 4">
            <a:extLst>
              <a:ext uri="{FF2B5EF4-FFF2-40B4-BE49-F238E27FC236}">
                <a16:creationId xmlns:a16="http://schemas.microsoft.com/office/drawing/2014/main" id="{F9AFCA43-C901-8A7F-C11B-D1D06D4BBE4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668136" y="2590809"/>
            <a:ext cx="9551347" cy="5432421"/>
          </a:xfrm>
          <a:prstGeom prst="rect">
            <a:avLst/>
          </a:prstGeom>
          <a:noFill/>
          <a:ln>
            <a:noFill/>
          </a:ln>
        </p:spPr>
      </p:pic>
      <p:sp>
        <p:nvSpPr>
          <p:cNvPr id="7" name="TextBox 6">
            <a:extLst>
              <a:ext uri="{FF2B5EF4-FFF2-40B4-BE49-F238E27FC236}">
                <a16:creationId xmlns:a16="http://schemas.microsoft.com/office/drawing/2014/main" id="{8245070A-8435-E1E1-9B82-F902313621D5}"/>
              </a:ext>
            </a:extLst>
          </p:cNvPr>
          <p:cNvSpPr txBox="1"/>
          <p:nvPr/>
        </p:nvSpPr>
        <p:spPr>
          <a:xfrm>
            <a:off x="10746404" y="2194427"/>
            <a:ext cx="5838281" cy="6186309"/>
          </a:xfrm>
          <a:prstGeom prst="rect">
            <a:avLst/>
          </a:prstGeom>
          <a:noFill/>
        </p:spPr>
        <p:txBody>
          <a:bodyPr wrap="square">
            <a:spAutoFit/>
          </a:bodyPr>
          <a:lstStyle/>
          <a:p>
            <a:pPr marL="342900" indent="-342900" algn="just" rtl="1">
              <a:buFont typeface="Wingdings" panose="05000000000000000000" pitchFamily="2" charset="2"/>
              <a:buChar char="§"/>
            </a:pPr>
            <a:r>
              <a:rPr lang="fa-IR" b="1" kern="1200" dirty="0">
                <a:solidFill>
                  <a:srgbClr val="101C32"/>
                </a:solidFill>
                <a:effectLst/>
                <a:latin typeface="Calibri" panose="020F0502020204030204" pitchFamily="34" charset="0"/>
                <a:ea typeface="Calibri" panose="020F0502020204030204" pitchFamily="34" charset="0"/>
                <a:cs typeface="B Roya" panose="00000400000000000000" pitchFamily="2" charset="-78"/>
              </a:rPr>
              <a:t>فرآورده‌های پالایشگاهی با ارزش صادراتی 12.4 میلیارد دلار، سهم 21.5 درصدی از کل صادرات غیرنفتی را در دوره مورد بررسی به خود اختصاص داده و به وضوح جایگاه نخست را دارد. پس از آن، استخراج گاز طبیعی با 6.9 میلیارد دلار (11.9 درصد) و آهن و فولاد با 5.5 میلیارد دلار (9.5 درصد) قرار دارند. نکته جالب توجه، حضور فرآوری میوه و سبزیجات با 2 میلیارد دلار در میان ده رشته فعالیت اصلی سبد صادرات غیرنفتی است.</a:t>
            </a:r>
            <a:endParaRPr lang="fa-IR" b="1" kern="100" dirty="0">
              <a:latin typeface="Calibri" panose="020F0502020204030204" pitchFamily="34" charset="0"/>
              <a:ea typeface="Calibri" panose="020F0502020204030204" pitchFamily="34" charset="0"/>
              <a:cs typeface="B Roya" panose="00000400000000000000" pitchFamily="2" charset="-78"/>
            </a:endParaRPr>
          </a:p>
          <a:p>
            <a:pPr marL="342900" indent="-342900" algn="just" rtl="1">
              <a:buFont typeface="Wingdings" panose="05000000000000000000" pitchFamily="2" charset="2"/>
              <a:buChar char="§"/>
            </a:pPr>
            <a:endParaRPr lang="fa-IR" b="1" dirty="0">
              <a:solidFill>
                <a:srgbClr val="101C32"/>
              </a:solidFill>
              <a:latin typeface="Calibri" panose="020F0502020204030204" pitchFamily="34" charset="0"/>
              <a:ea typeface="Calibri" panose="020F0502020204030204" pitchFamily="34" charset="0"/>
              <a:cs typeface="B Roya" panose="00000400000000000000" pitchFamily="2" charset="-78"/>
            </a:endParaRPr>
          </a:p>
          <a:p>
            <a:pPr marL="342900" indent="-342900" algn="just" rtl="1">
              <a:buFont typeface="Wingdings" panose="05000000000000000000" pitchFamily="2" charset="2"/>
              <a:buChar char="§"/>
            </a:pPr>
            <a:r>
              <a:rPr lang="fa-IR" b="1" kern="1200" dirty="0">
                <a:solidFill>
                  <a:srgbClr val="101C32"/>
                </a:solidFill>
                <a:effectLst/>
                <a:latin typeface="Calibri" panose="020F0502020204030204" pitchFamily="34" charset="0"/>
                <a:ea typeface="Calibri" panose="020F0502020204030204" pitchFamily="34" charset="0"/>
                <a:cs typeface="B Roya" panose="00000400000000000000" pitchFamily="2" charset="-78"/>
              </a:rPr>
              <a:t>سهم 22.1 درصدی صنایع پایین‌دست پتروشیمی (مجموع فرآورده‌های پلاستیکی، کود شیمیایی، لاستیک و پلاستیک و مواد شیمیایی اساسی) از کل صادرات غیرنفتی، نشان‌دهنده وابستگی بالا به مشتقات نفتی است</a:t>
            </a:r>
            <a:endParaRPr lang="fa-IR" b="1" dirty="0">
              <a:solidFill>
                <a:srgbClr val="101C32"/>
              </a:solidFill>
              <a:latin typeface="Calibri" panose="020F0502020204030204" pitchFamily="34" charset="0"/>
              <a:ea typeface="Calibri" panose="020F0502020204030204" pitchFamily="34" charset="0"/>
              <a:cs typeface="B Roya" panose="00000400000000000000" pitchFamily="2" charset="-78"/>
            </a:endParaRPr>
          </a:p>
          <a:p>
            <a:pPr marL="342900" indent="-342900" algn="just" rtl="1">
              <a:buFont typeface="Wingdings" panose="05000000000000000000" pitchFamily="2" charset="2"/>
              <a:buChar char="§"/>
            </a:pPr>
            <a:endParaRPr lang="fa-IR" b="1" dirty="0">
              <a:solidFill>
                <a:srgbClr val="101C32"/>
              </a:solidFill>
              <a:latin typeface="Calibri" panose="020F0502020204030204" pitchFamily="34" charset="0"/>
              <a:ea typeface="Calibri" panose="020F0502020204030204" pitchFamily="34" charset="0"/>
              <a:cs typeface="B Roya" panose="00000400000000000000" pitchFamily="2" charset="-78"/>
            </a:endParaRPr>
          </a:p>
          <a:p>
            <a:pPr marL="342900" indent="-342900" algn="just" rtl="1">
              <a:buFont typeface="Wingdings" panose="05000000000000000000" pitchFamily="2" charset="2"/>
              <a:buChar char="§"/>
            </a:pPr>
            <a:r>
              <a:rPr lang="fa-IR" b="1" dirty="0">
                <a:solidFill>
                  <a:srgbClr val="101C32"/>
                </a:solidFill>
                <a:latin typeface="Calibri" panose="020F0502020204030204" pitchFamily="34" charset="0"/>
                <a:ea typeface="Calibri" panose="020F0502020204030204" pitchFamily="34" charset="0"/>
                <a:cs typeface="B Roya" panose="00000400000000000000" pitchFamily="2" charset="-78"/>
              </a:rPr>
              <a:t>وجود استخراج کانه‌های فلزی (1.6 میلیارد دلار) در کنار آهن و فولاد (5.5 میلیارد دلار) حاکی از صادرات مواد خام معدنی به موازات محصولات با ارزش افزوده متوسط و در نتیجه ضعف نسبی در زنجیره ارزش تولیدی است. </a:t>
            </a:r>
          </a:p>
          <a:p>
            <a:pPr marL="342900" indent="-342900" algn="just" rtl="1">
              <a:buFont typeface="Wingdings" panose="05000000000000000000" pitchFamily="2" charset="2"/>
              <a:buChar char="§"/>
            </a:pPr>
            <a:endParaRPr lang="fa-IR" b="1" kern="1200" dirty="0">
              <a:solidFill>
                <a:srgbClr val="101C32"/>
              </a:solidFill>
              <a:effectLst/>
              <a:latin typeface="Calibri" panose="020F0502020204030204" pitchFamily="34" charset="0"/>
              <a:ea typeface="Calibri" panose="020F0502020204030204" pitchFamily="34" charset="0"/>
              <a:cs typeface="B Roya" panose="00000400000000000000" pitchFamily="2" charset="-78"/>
            </a:endParaRPr>
          </a:p>
          <a:p>
            <a:pPr marL="342900" indent="-342900" algn="just" rtl="1">
              <a:buFont typeface="Wingdings" panose="05000000000000000000" pitchFamily="2" charset="2"/>
              <a:buChar char="§"/>
            </a:pPr>
            <a:r>
              <a:rPr lang="fa-IR" b="1" kern="1200" dirty="0">
                <a:solidFill>
                  <a:srgbClr val="101C32"/>
                </a:solidFill>
                <a:effectLst/>
                <a:latin typeface="Calibri" panose="020F0502020204030204" pitchFamily="34" charset="0"/>
                <a:ea typeface="Calibri" panose="020F0502020204030204" pitchFamily="34" charset="0"/>
                <a:cs typeface="B Roya" panose="00000400000000000000" pitchFamily="2" charset="-78"/>
              </a:rPr>
              <a:t>سهم 3 درصدی فرآوری میوه و سبزیجات نسبت به پتانسیل واقعی کشور در حوزه فرآوری صنایع غذایی نشان می‌دهد که توسعه متوازن تمامی بخش‌ها به ویژه کشاورزی و صنایع تبدیلی می‌تواند به رشد پایدار صادرات غیرنفتی کمک کند.</a:t>
            </a:r>
            <a:endParaRPr lang="en-US" b="1" kern="100" dirty="0">
              <a:effectLst/>
              <a:latin typeface="Calibri" panose="020F0502020204030204" pitchFamily="34" charset="0"/>
              <a:ea typeface="Calibri" panose="020F0502020204030204" pitchFamily="34" charset="0"/>
              <a:cs typeface="B Roya" panose="00000400000000000000" pitchFamily="2" charset="-78"/>
            </a:endParaRPr>
          </a:p>
          <a:p>
            <a:pPr algn="just" rtl="1"/>
            <a:endParaRPr lang="fa-IR" b="1" kern="1200" dirty="0">
              <a:solidFill>
                <a:srgbClr val="101C32"/>
              </a:solidFill>
              <a:effectLst/>
              <a:latin typeface="Calibri" panose="020F0502020204030204" pitchFamily="34" charset="0"/>
              <a:ea typeface="Calibri" panose="020F0502020204030204" pitchFamily="34" charset="0"/>
              <a:cs typeface="B Roya" panose="00000400000000000000" pitchFamily="2" charset="-78"/>
            </a:endParaRPr>
          </a:p>
        </p:txBody>
      </p:sp>
      <p:cxnSp>
        <p:nvCxnSpPr>
          <p:cNvPr id="9" name="Straight Arrow Connector 8">
            <a:extLst>
              <a:ext uri="{FF2B5EF4-FFF2-40B4-BE49-F238E27FC236}">
                <a16:creationId xmlns:a16="http://schemas.microsoft.com/office/drawing/2014/main" id="{694444B0-2DBE-FD92-7D76-5A54500C041C}"/>
              </a:ext>
            </a:extLst>
          </p:cNvPr>
          <p:cNvCxnSpPr>
            <a:cxnSpLocks/>
          </p:cNvCxnSpPr>
          <p:nvPr/>
        </p:nvCxnSpPr>
        <p:spPr>
          <a:xfrm>
            <a:off x="10482943" y="1564514"/>
            <a:ext cx="0" cy="7446136"/>
          </a:xfrm>
          <a:prstGeom prst="straightConnector1">
            <a:avLst/>
          </a:prstGeom>
          <a:ln w="19050">
            <a:prstDash val="dash"/>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6902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19191"/>
        </a:solidFill>
        <a:effectLst/>
      </p:bgPr>
    </p:bg>
    <p:spTree>
      <p:nvGrpSpPr>
        <p:cNvPr id="1" name="">
          <a:extLst>
            <a:ext uri="{FF2B5EF4-FFF2-40B4-BE49-F238E27FC236}">
              <a16:creationId xmlns:a16="http://schemas.microsoft.com/office/drawing/2014/main" id="{38E75BFE-898E-3B2C-CABE-735BBA1364D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3F5A18F-A8CA-1100-3FA4-E85745E63B88}"/>
              </a:ext>
            </a:extLst>
          </p:cNvPr>
          <p:cNvPicPr>
            <a:picLocks noChangeAspect="1"/>
          </p:cNvPicPr>
          <p:nvPr/>
        </p:nvPicPr>
        <p:blipFill>
          <a:blip r:embed="rId2"/>
          <a:stretch>
            <a:fillRect/>
          </a:stretch>
        </p:blipFill>
        <p:spPr>
          <a:xfrm>
            <a:off x="0" y="0"/>
            <a:ext cx="17068800" cy="9555658"/>
          </a:xfrm>
          <a:prstGeom prst="rect">
            <a:avLst/>
          </a:prstGeom>
        </p:spPr>
      </p:pic>
      <p:sp>
        <p:nvSpPr>
          <p:cNvPr id="3" name="TextBox 2">
            <a:extLst>
              <a:ext uri="{FF2B5EF4-FFF2-40B4-BE49-F238E27FC236}">
                <a16:creationId xmlns:a16="http://schemas.microsoft.com/office/drawing/2014/main" id="{3B5CA973-B740-6F9A-49CB-CD3C36890B57}"/>
              </a:ext>
            </a:extLst>
          </p:cNvPr>
          <p:cNvSpPr txBox="1"/>
          <p:nvPr/>
        </p:nvSpPr>
        <p:spPr>
          <a:xfrm>
            <a:off x="212271" y="954682"/>
            <a:ext cx="16491858" cy="553357"/>
          </a:xfrm>
          <a:prstGeom prst="rect">
            <a:avLst/>
          </a:prstGeom>
          <a:noFill/>
        </p:spPr>
        <p:txBody>
          <a:bodyPr wrap="square">
            <a:spAutoFit/>
          </a:bodyPr>
          <a:lstStyle/>
          <a:p>
            <a:pPr algn="ctr" rtl="1">
              <a:lnSpc>
                <a:spcPct val="107000"/>
              </a:lnSpc>
              <a:spcAft>
                <a:spcPts val="800"/>
              </a:spcAft>
              <a:tabLst>
                <a:tab pos="5358765" algn="l"/>
              </a:tabLst>
            </a:pPr>
            <a:r>
              <a:rPr lang="fa-IR" sz="2800" b="1" kern="100" dirty="0">
                <a:solidFill>
                  <a:srgbClr val="0070C0"/>
                </a:solidFill>
                <a:latin typeface="Calibri" panose="020F0502020204030204" pitchFamily="34" charset="0"/>
                <a:ea typeface="Calibri" panose="020F0502020204030204" pitchFamily="34" charset="0"/>
                <a:cs typeface="B Roya" panose="00000400000000000000" pitchFamily="2" charset="-78"/>
              </a:rPr>
              <a:t>نمونه‌ای از ایران و برخی کشورهای همسایه</a:t>
            </a:r>
            <a:endParaRPr lang="en-US" sz="2800" b="1" kern="100" dirty="0">
              <a:solidFill>
                <a:srgbClr val="0070C0"/>
              </a:solidFill>
              <a:effectLst/>
              <a:latin typeface="Calibri" panose="020F0502020204030204" pitchFamily="34" charset="0"/>
              <a:ea typeface="Calibri" panose="020F0502020204030204" pitchFamily="34" charset="0"/>
              <a:cs typeface="B Roya" panose="00000400000000000000" pitchFamily="2" charset="-78"/>
            </a:endParaRPr>
          </a:p>
        </p:txBody>
      </p:sp>
      <p:pic>
        <p:nvPicPr>
          <p:cNvPr id="5" name="Picture 4">
            <a:extLst>
              <a:ext uri="{FF2B5EF4-FFF2-40B4-BE49-F238E27FC236}">
                <a16:creationId xmlns:a16="http://schemas.microsoft.com/office/drawing/2014/main" id="{F9AFCA43-C901-8A7F-C11B-D1D06D4BBE4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668136" y="3705744"/>
            <a:ext cx="9551347" cy="3202551"/>
          </a:xfrm>
          <a:prstGeom prst="rect">
            <a:avLst/>
          </a:prstGeom>
          <a:noFill/>
          <a:ln>
            <a:noFill/>
          </a:ln>
        </p:spPr>
      </p:pic>
      <p:sp>
        <p:nvSpPr>
          <p:cNvPr id="7" name="TextBox 6">
            <a:extLst>
              <a:ext uri="{FF2B5EF4-FFF2-40B4-BE49-F238E27FC236}">
                <a16:creationId xmlns:a16="http://schemas.microsoft.com/office/drawing/2014/main" id="{8245070A-8435-E1E1-9B82-F902313621D5}"/>
              </a:ext>
            </a:extLst>
          </p:cNvPr>
          <p:cNvSpPr txBox="1"/>
          <p:nvPr/>
        </p:nvSpPr>
        <p:spPr>
          <a:xfrm>
            <a:off x="10746404" y="2194427"/>
            <a:ext cx="5838281" cy="6186309"/>
          </a:xfrm>
          <a:prstGeom prst="rect">
            <a:avLst/>
          </a:prstGeom>
          <a:noFill/>
        </p:spPr>
        <p:txBody>
          <a:bodyPr wrap="square">
            <a:spAutoFit/>
          </a:bodyPr>
          <a:lstStyle/>
          <a:p>
            <a:pPr marL="342900" indent="-342900" algn="just" rtl="1">
              <a:buFont typeface="Wingdings" panose="05000000000000000000" pitchFamily="2" charset="2"/>
              <a:buChar char="§"/>
            </a:pPr>
            <a:r>
              <a:rPr lang="fa-IR" b="1" kern="1200" dirty="0">
                <a:solidFill>
                  <a:srgbClr val="101C32"/>
                </a:solidFill>
                <a:effectLst/>
                <a:latin typeface="Calibri" panose="020F0502020204030204" pitchFamily="34" charset="0"/>
                <a:ea typeface="Calibri" panose="020F0502020204030204" pitchFamily="34" charset="0"/>
                <a:cs typeface="B Roya" panose="00000400000000000000" pitchFamily="2" charset="-78"/>
              </a:rPr>
              <a:t>ایران و بسیاری از همسایگان آن مانند عراق، ترکمنستان و جمهوری آذربایجان دارای اقتصادهایی با وابستگی شدید به صادرات نفت و گاز هستند. این شباهت ساختاری، مانعی جدی در مسیر توسعه بازارهای منطقه‌ای میان این کشورها ایجاد کرده است:</a:t>
            </a:r>
          </a:p>
          <a:p>
            <a:pPr marL="342900" indent="-342900" algn="just" rtl="1">
              <a:buFont typeface="Wingdings" panose="05000000000000000000" pitchFamily="2" charset="2"/>
              <a:buChar char="§"/>
            </a:pPr>
            <a:endParaRPr lang="fa-IR" b="1" kern="1200" dirty="0">
              <a:solidFill>
                <a:srgbClr val="101C32"/>
              </a:solidFill>
              <a:effectLst/>
              <a:latin typeface="Calibri" panose="020F0502020204030204" pitchFamily="34" charset="0"/>
              <a:ea typeface="Calibri" panose="020F0502020204030204" pitchFamily="34" charset="0"/>
              <a:cs typeface="B Roya" panose="00000400000000000000" pitchFamily="2" charset="-78"/>
            </a:endParaRPr>
          </a:p>
          <a:p>
            <a:pPr marL="342900" indent="-342900" algn="just" rtl="1">
              <a:buFont typeface="Wingdings" panose="05000000000000000000" pitchFamily="2" charset="2"/>
              <a:buChar char="§"/>
            </a:pPr>
            <a:r>
              <a:rPr lang="fa-IR" b="1" kern="1200" dirty="0">
                <a:solidFill>
                  <a:srgbClr val="101C32"/>
                </a:solidFill>
                <a:effectLst/>
                <a:latin typeface="Calibri" panose="020F0502020204030204" pitchFamily="34" charset="0"/>
                <a:ea typeface="Calibri" panose="020F0502020204030204" pitchFamily="34" charset="0"/>
                <a:cs typeface="B Roya" panose="00000400000000000000" pitchFamily="2" charset="-78"/>
              </a:rPr>
              <a:t>    ایران و عراق هر دو بر صادرات نفت خام و محصولات پتروشیمی تمرکز دارند. از آنجا که مکمل اقتصادی محسوسی ندارند، تجارت دوجانبه آن‌ها عمدتاً به کالاهایی چون مصالح ساختمانی یا برخی محصولات کشاورزی محدود شده و عمق بازار اندک است.</a:t>
            </a:r>
          </a:p>
          <a:p>
            <a:pPr marL="342900" indent="-342900" algn="just" rtl="1">
              <a:buFont typeface="Wingdings" panose="05000000000000000000" pitchFamily="2" charset="2"/>
              <a:buChar char="§"/>
            </a:pPr>
            <a:endParaRPr lang="fa-IR" b="1" kern="1200" dirty="0">
              <a:solidFill>
                <a:srgbClr val="101C32"/>
              </a:solidFill>
              <a:effectLst/>
              <a:latin typeface="Calibri" panose="020F0502020204030204" pitchFamily="34" charset="0"/>
              <a:ea typeface="Calibri" panose="020F0502020204030204" pitchFamily="34" charset="0"/>
              <a:cs typeface="B Roya" panose="00000400000000000000" pitchFamily="2" charset="-78"/>
            </a:endParaRPr>
          </a:p>
          <a:p>
            <a:pPr marL="342900" indent="-342900" algn="just" rtl="1">
              <a:buFont typeface="Wingdings" panose="05000000000000000000" pitchFamily="2" charset="2"/>
              <a:buChar char="§"/>
            </a:pPr>
            <a:r>
              <a:rPr lang="fa-IR" b="1" kern="1200" dirty="0">
                <a:solidFill>
                  <a:srgbClr val="101C32"/>
                </a:solidFill>
                <a:effectLst/>
                <a:latin typeface="Calibri" panose="020F0502020204030204" pitchFamily="34" charset="0"/>
                <a:ea typeface="Calibri" panose="020F0502020204030204" pitchFamily="34" charset="0"/>
                <a:cs typeface="B Roya" panose="00000400000000000000" pitchFamily="2" charset="-78"/>
              </a:rPr>
              <a:t>    ایران و ترکمنستان هر دو دارای منابع غنی گاز طبیعی بوده و از تنوع صنعتی اندکی برخوردارند. بنابراین ظرفیت مبادله کالاهای صنعتی متنوع یا قطعات واسطه‌ای میان آن‌ها محدود است.</a:t>
            </a:r>
          </a:p>
          <a:p>
            <a:pPr marL="342900" indent="-342900" algn="just" rtl="1">
              <a:buFont typeface="Wingdings" panose="05000000000000000000" pitchFamily="2" charset="2"/>
              <a:buChar char="§"/>
            </a:pPr>
            <a:endParaRPr lang="fa-IR" b="1" kern="1200" dirty="0">
              <a:solidFill>
                <a:srgbClr val="101C32"/>
              </a:solidFill>
              <a:effectLst/>
              <a:latin typeface="Calibri" panose="020F0502020204030204" pitchFamily="34" charset="0"/>
              <a:ea typeface="Calibri" panose="020F0502020204030204" pitchFamily="34" charset="0"/>
              <a:cs typeface="B Roya" panose="00000400000000000000" pitchFamily="2" charset="-78"/>
            </a:endParaRPr>
          </a:p>
          <a:p>
            <a:pPr marL="342900" indent="-342900" algn="just" rtl="1">
              <a:buFont typeface="Wingdings" panose="05000000000000000000" pitchFamily="2" charset="2"/>
              <a:buChar char="§"/>
            </a:pPr>
            <a:r>
              <a:rPr lang="fa-IR" b="1" kern="1200" dirty="0">
                <a:solidFill>
                  <a:srgbClr val="101C32"/>
                </a:solidFill>
                <a:effectLst/>
                <a:latin typeface="Calibri" panose="020F0502020204030204" pitchFamily="34" charset="0"/>
                <a:ea typeface="Calibri" panose="020F0502020204030204" pitchFamily="34" charset="0"/>
                <a:cs typeface="B Roya" panose="00000400000000000000" pitchFamily="2" charset="-78"/>
              </a:rPr>
              <a:t>    ایران و جمهوری آذربایجان در برخی حوزه‌ها مانند کشاورزی یا مبادلات برقی مکمل‌هایی دارند، اما اشتراک ساختاری در بخش انرژی، هنوز مانع همکاری صنعتی عمیق‌تر است.</a:t>
            </a:r>
          </a:p>
          <a:p>
            <a:pPr marL="342900" indent="-342900" algn="just" rtl="1">
              <a:buFont typeface="Wingdings" panose="05000000000000000000" pitchFamily="2" charset="2"/>
              <a:buChar char="§"/>
            </a:pPr>
            <a:endParaRPr lang="fa-IR" b="1" kern="1200" dirty="0">
              <a:solidFill>
                <a:srgbClr val="101C32"/>
              </a:solidFill>
              <a:effectLst/>
              <a:latin typeface="Calibri" panose="020F0502020204030204" pitchFamily="34" charset="0"/>
              <a:ea typeface="Calibri" panose="020F0502020204030204" pitchFamily="34" charset="0"/>
              <a:cs typeface="B Roya" panose="00000400000000000000" pitchFamily="2" charset="-78"/>
            </a:endParaRPr>
          </a:p>
          <a:p>
            <a:pPr marL="342900" indent="-342900" algn="just" rtl="1">
              <a:buFont typeface="Wingdings" panose="05000000000000000000" pitchFamily="2" charset="2"/>
              <a:buChar char="§"/>
            </a:pPr>
            <a:r>
              <a:rPr lang="fa-IR" b="1" kern="1200" dirty="0">
                <a:solidFill>
                  <a:srgbClr val="101C32"/>
                </a:solidFill>
                <a:effectLst/>
                <a:latin typeface="Calibri" panose="020F0502020204030204" pitchFamily="34" charset="0"/>
                <a:ea typeface="Calibri" panose="020F0502020204030204" pitchFamily="34" charset="0"/>
                <a:cs typeface="B Roya" panose="00000400000000000000" pitchFamily="2" charset="-78"/>
              </a:rPr>
              <a:t>برای رشد بازارهای منطقه‌ای، این کشورها باید با سرمایه‌گذاری در بخش‌های تولیدی، صنایع تبدیلی کشاورزی، خدمات فناورانه و زیرساخت‌های فنی و لجستیکی، اقتصاد خود را متنوع‌تر کرده و ظرفیت‌های مکمل‌سازی و تقاضای متقابل را تقویت کنند</a:t>
            </a:r>
          </a:p>
        </p:txBody>
      </p:sp>
      <p:cxnSp>
        <p:nvCxnSpPr>
          <p:cNvPr id="9" name="Straight Arrow Connector 8">
            <a:extLst>
              <a:ext uri="{FF2B5EF4-FFF2-40B4-BE49-F238E27FC236}">
                <a16:creationId xmlns:a16="http://schemas.microsoft.com/office/drawing/2014/main" id="{694444B0-2DBE-FD92-7D76-5A54500C041C}"/>
              </a:ext>
            </a:extLst>
          </p:cNvPr>
          <p:cNvCxnSpPr>
            <a:cxnSpLocks/>
          </p:cNvCxnSpPr>
          <p:nvPr/>
        </p:nvCxnSpPr>
        <p:spPr>
          <a:xfrm>
            <a:off x="10482943" y="1564514"/>
            <a:ext cx="0" cy="7446136"/>
          </a:xfrm>
          <a:prstGeom prst="straightConnector1">
            <a:avLst/>
          </a:prstGeom>
          <a:ln w="19050">
            <a:prstDash val="dash"/>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8299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19191"/>
        </a:solidFill>
        <a:effectLst/>
      </p:bgPr>
    </p:bg>
    <p:spTree>
      <p:nvGrpSpPr>
        <p:cNvPr id="1" name="">
          <a:extLst>
            <a:ext uri="{FF2B5EF4-FFF2-40B4-BE49-F238E27FC236}">
              <a16:creationId xmlns:a16="http://schemas.microsoft.com/office/drawing/2014/main" id="{38E75BFE-898E-3B2C-CABE-735BBA1364D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3F5A18F-A8CA-1100-3FA4-E85745E63B88}"/>
              </a:ext>
            </a:extLst>
          </p:cNvPr>
          <p:cNvPicPr>
            <a:picLocks noChangeAspect="1"/>
          </p:cNvPicPr>
          <p:nvPr/>
        </p:nvPicPr>
        <p:blipFill>
          <a:blip r:embed="rId2"/>
          <a:stretch>
            <a:fillRect/>
          </a:stretch>
        </p:blipFill>
        <p:spPr>
          <a:xfrm>
            <a:off x="0" y="0"/>
            <a:ext cx="17068800" cy="9555658"/>
          </a:xfrm>
          <a:prstGeom prst="rect">
            <a:avLst/>
          </a:prstGeom>
        </p:spPr>
      </p:pic>
      <p:sp>
        <p:nvSpPr>
          <p:cNvPr id="3" name="TextBox 2">
            <a:extLst>
              <a:ext uri="{FF2B5EF4-FFF2-40B4-BE49-F238E27FC236}">
                <a16:creationId xmlns:a16="http://schemas.microsoft.com/office/drawing/2014/main" id="{3B5CA973-B740-6F9A-49CB-CD3C36890B57}"/>
              </a:ext>
            </a:extLst>
          </p:cNvPr>
          <p:cNvSpPr txBox="1"/>
          <p:nvPr/>
        </p:nvSpPr>
        <p:spPr>
          <a:xfrm>
            <a:off x="212271" y="954682"/>
            <a:ext cx="16491858" cy="553357"/>
          </a:xfrm>
          <a:prstGeom prst="rect">
            <a:avLst/>
          </a:prstGeom>
          <a:noFill/>
        </p:spPr>
        <p:txBody>
          <a:bodyPr wrap="square">
            <a:spAutoFit/>
          </a:bodyPr>
          <a:lstStyle/>
          <a:p>
            <a:pPr algn="ctr" rtl="1">
              <a:lnSpc>
                <a:spcPct val="107000"/>
              </a:lnSpc>
              <a:spcAft>
                <a:spcPts val="800"/>
              </a:spcAft>
              <a:tabLst>
                <a:tab pos="5358765" algn="l"/>
              </a:tabLst>
            </a:pPr>
            <a:r>
              <a:rPr lang="fa-IR" sz="2800" b="1" kern="100" dirty="0">
                <a:solidFill>
                  <a:srgbClr val="0070C0"/>
                </a:solidFill>
                <a:latin typeface="Calibri" panose="020F0502020204030204" pitchFamily="34" charset="0"/>
                <a:ea typeface="Calibri" panose="020F0502020204030204" pitchFamily="34" charset="0"/>
                <a:cs typeface="B Roya" panose="00000400000000000000" pitchFamily="2" charset="-78"/>
              </a:rPr>
              <a:t>دومین چالش در توسعه بازارهای منطقه‌ای: عمق فناوری پایین محصولات صادراتی</a:t>
            </a:r>
            <a:endParaRPr lang="en-US" sz="2800" b="1" kern="100" dirty="0">
              <a:solidFill>
                <a:srgbClr val="0070C0"/>
              </a:solidFill>
              <a:effectLst/>
              <a:latin typeface="Calibri" panose="020F0502020204030204" pitchFamily="34" charset="0"/>
              <a:ea typeface="Calibri" panose="020F0502020204030204" pitchFamily="34" charset="0"/>
              <a:cs typeface="B Roya" panose="00000400000000000000" pitchFamily="2" charset="-78"/>
            </a:endParaRPr>
          </a:p>
        </p:txBody>
      </p:sp>
      <p:pic>
        <p:nvPicPr>
          <p:cNvPr id="5" name="Picture 4">
            <a:extLst>
              <a:ext uri="{FF2B5EF4-FFF2-40B4-BE49-F238E27FC236}">
                <a16:creationId xmlns:a16="http://schemas.microsoft.com/office/drawing/2014/main" id="{F9AFCA43-C901-8A7F-C11B-D1D06D4BBE4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668136" y="2601060"/>
            <a:ext cx="9551347" cy="5411919"/>
          </a:xfrm>
          <a:prstGeom prst="rect">
            <a:avLst/>
          </a:prstGeom>
          <a:noFill/>
          <a:ln>
            <a:noFill/>
          </a:ln>
        </p:spPr>
      </p:pic>
      <p:sp>
        <p:nvSpPr>
          <p:cNvPr id="7" name="TextBox 6">
            <a:extLst>
              <a:ext uri="{FF2B5EF4-FFF2-40B4-BE49-F238E27FC236}">
                <a16:creationId xmlns:a16="http://schemas.microsoft.com/office/drawing/2014/main" id="{8245070A-8435-E1E1-9B82-F902313621D5}"/>
              </a:ext>
            </a:extLst>
          </p:cNvPr>
          <p:cNvSpPr txBox="1"/>
          <p:nvPr/>
        </p:nvSpPr>
        <p:spPr>
          <a:xfrm>
            <a:off x="10746404" y="1920189"/>
            <a:ext cx="5838281" cy="6726329"/>
          </a:xfrm>
          <a:prstGeom prst="rect">
            <a:avLst/>
          </a:prstGeom>
          <a:noFill/>
        </p:spPr>
        <p:txBody>
          <a:bodyPr wrap="square">
            <a:spAutoFit/>
          </a:bodyPr>
          <a:lstStyle/>
          <a:p>
            <a:pPr marL="342900" lvl="0" indent="-342900" algn="just" rtl="1">
              <a:lnSpc>
                <a:spcPct val="107000"/>
              </a:lnSpc>
              <a:spcAft>
                <a:spcPts val="800"/>
              </a:spcAft>
              <a:buFont typeface="Wingdings" panose="05000000000000000000" pitchFamily="2" charset="2"/>
              <a:buChar char=""/>
              <a:tabLst>
                <a:tab pos="457200" algn="l"/>
                <a:tab pos="4400550" algn="l"/>
              </a:tabLst>
            </a:pPr>
            <a:r>
              <a:rPr lang="fa-IR" sz="1800" b="1" kern="1200" dirty="0">
                <a:solidFill>
                  <a:srgbClr val="101C32"/>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Roya" panose="00000400000000000000" pitchFamily="2" charset="-78"/>
              </a:rPr>
              <a:t>ترکیب فناوری سبد صادرات غیرنفتی کشور از فروردین تا اسفند سال 1403 را نشان می‌دهد محصولات خام و اولیه با ارزش 27.3 میلیارد دلار (سهم 47.2 درصد)، بیشترین سهم را در سبد صادرات غیرنفتی کشور دارد. این موضوع نشان‌دهنده وابستگی بالای صادرات به محصولات خام اولیه است که فاقد فرآوری و ارزش‌افزوده بالاست. </a:t>
            </a:r>
          </a:p>
          <a:p>
            <a:pPr marL="342900" lvl="0" indent="-342900" algn="just" rtl="1">
              <a:lnSpc>
                <a:spcPct val="107000"/>
              </a:lnSpc>
              <a:spcAft>
                <a:spcPts val="800"/>
              </a:spcAft>
              <a:buFont typeface="Wingdings" panose="05000000000000000000" pitchFamily="2" charset="2"/>
              <a:buChar char=""/>
              <a:tabLst>
                <a:tab pos="457200" algn="l"/>
                <a:tab pos="4400550" algn="l"/>
              </a:tabLst>
            </a:pPr>
            <a:r>
              <a:rPr lang="fa-IR" sz="1800" b="1" kern="1200" dirty="0">
                <a:solidFill>
                  <a:srgbClr val="101C32"/>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Roya" panose="00000400000000000000" pitchFamily="2" charset="-78"/>
              </a:rPr>
              <a:t>محصولات با فرآوری متوسط با 13.7 میلیارد دلار (سهم 23.7 درصدی) در رتبه دوم قرار دارد. این گروه نشان‌دهنده وجود برخی صنایع نیمه‌پیشرفته است که مواد خام را به محصولات با درجه‌ای از فرآوری تبدیل می‌کنند. </a:t>
            </a:r>
          </a:p>
          <a:p>
            <a:pPr marL="342900" lvl="0" indent="-342900" algn="just" rtl="1">
              <a:lnSpc>
                <a:spcPct val="107000"/>
              </a:lnSpc>
              <a:spcAft>
                <a:spcPts val="800"/>
              </a:spcAft>
              <a:buFont typeface="Wingdings" panose="05000000000000000000" pitchFamily="2" charset="2"/>
              <a:buChar char=""/>
              <a:tabLst>
                <a:tab pos="457200" algn="l"/>
                <a:tab pos="4400550" algn="l"/>
              </a:tabLst>
            </a:pPr>
            <a:r>
              <a:rPr lang="fa-IR" sz="1800" b="1" kern="1200" dirty="0">
                <a:solidFill>
                  <a:srgbClr val="101C32"/>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Roya" panose="00000400000000000000" pitchFamily="2" charset="-78"/>
              </a:rPr>
              <a:t>رتبه سوم به محصولات خام، برای مصارف سایر منابع با ارزش صادرات 11 میلیارد دلار (سهم 19 درصدی) اختصاص دارد که نشان‌دهنده سهم قابل‌توجهی از محصولات خام اما غیرمرتبط با مواد اولیه طبیعی است. این مقدار نشان می‌دهد که هنوز تمرکز کافی روی فرآوری در این دسته وجود ندارد.</a:t>
            </a:r>
            <a:endParaRPr lang="fa-IR" b="1" dirty="0">
              <a:solidFill>
                <a:srgbClr val="101C32"/>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Roya" panose="00000400000000000000" pitchFamily="2" charset="-78"/>
            </a:endParaRPr>
          </a:p>
          <a:p>
            <a:pPr marL="342900" lvl="0" indent="-342900" algn="just" rtl="1">
              <a:lnSpc>
                <a:spcPct val="107000"/>
              </a:lnSpc>
              <a:spcAft>
                <a:spcPts val="800"/>
              </a:spcAft>
              <a:buFont typeface="Wingdings" panose="05000000000000000000" pitchFamily="2" charset="2"/>
              <a:buChar char=""/>
              <a:tabLst>
                <a:tab pos="457200" algn="l"/>
                <a:tab pos="4400550" algn="l"/>
              </a:tabLst>
            </a:pPr>
            <a:r>
              <a:rPr lang="fa-IR" sz="1800" b="1" kern="1200" dirty="0">
                <a:solidFill>
                  <a:srgbClr val="101C32"/>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Roya" panose="00000400000000000000" pitchFamily="2" charset="-78"/>
              </a:rPr>
              <a:t>سهم پایین محصولات با فناوری متوسط در صنعت خودرو، فناوری بالا در صنایع الکترونیک و فناوری پایین در صنعت نساجی نشان‌دهنده ضعف جدی در توسعه و تولید محصولات با فناوری بالا و دانش‌بنیان هستند.</a:t>
            </a:r>
            <a:endParaRPr lang="en-US" sz="1800" b="1" kern="1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Roya" panose="00000400000000000000" pitchFamily="2" charset="-78"/>
            </a:endParaRPr>
          </a:p>
          <a:p>
            <a:pPr marL="342900" lvl="0" indent="-342900" algn="just" rtl="1">
              <a:lnSpc>
                <a:spcPct val="107000"/>
              </a:lnSpc>
              <a:spcAft>
                <a:spcPts val="800"/>
              </a:spcAft>
              <a:buFont typeface="Wingdings" panose="05000000000000000000" pitchFamily="2" charset="2"/>
              <a:buChar char=""/>
              <a:tabLst>
                <a:tab pos="457200" algn="l"/>
                <a:tab pos="4400550" algn="l"/>
              </a:tabLst>
            </a:pPr>
            <a:r>
              <a:rPr lang="fa-IR" sz="1800" b="1" kern="1200" dirty="0">
                <a:solidFill>
                  <a:srgbClr val="101C32"/>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Roya" panose="00000400000000000000" pitchFamily="2" charset="-78"/>
              </a:rPr>
              <a:t>ساختار کنونی سبد صادراتی ایران به لحاظ سطح فناوری همچنان متکی به محصولات خام و فرآوری‌های محدود است. تغییرات اساسی در سیاست‌های صنعتی و حمایت از صنایع پیشرفته می‌تواند این ترکیب را متوازن‌تر و پایدارتر کند.</a:t>
            </a:r>
            <a:endParaRPr lang="en-US" sz="1800" b="1" kern="1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Roya" panose="00000400000000000000" pitchFamily="2" charset="-78"/>
            </a:endParaRPr>
          </a:p>
        </p:txBody>
      </p:sp>
      <p:cxnSp>
        <p:nvCxnSpPr>
          <p:cNvPr id="9" name="Straight Arrow Connector 8">
            <a:extLst>
              <a:ext uri="{FF2B5EF4-FFF2-40B4-BE49-F238E27FC236}">
                <a16:creationId xmlns:a16="http://schemas.microsoft.com/office/drawing/2014/main" id="{694444B0-2DBE-FD92-7D76-5A54500C041C}"/>
              </a:ext>
            </a:extLst>
          </p:cNvPr>
          <p:cNvCxnSpPr>
            <a:cxnSpLocks/>
          </p:cNvCxnSpPr>
          <p:nvPr/>
        </p:nvCxnSpPr>
        <p:spPr>
          <a:xfrm>
            <a:off x="10482943" y="1564514"/>
            <a:ext cx="0" cy="7446136"/>
          </a:xfrm>
          <a:prstGeom prst="straightConnector1">
            <a:avLst/>
          </a:prstGeom>
          <a:ln w="19050">
            <a:prstDash val="dash"/>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659948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4942</TotalTime>
  <Words>2041</Words>
  <Application>Microsoft Office PowerPoint</Application>
  <PresentationFormat>Custom</PresentationFormat>
  <Paragraphs>97</Paragraphs>
  <Slides>19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B Nazanin</vt:lpstr>
      <vt:lpstr>B Roya</vt:lpstr>
      <vt:lpstr>Calibri</vt:lpstr>
      <vt:lpstr>Calibri Light</vt:lpstr>
      <vt:lpstr>Courier New</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شفیعی - افسانه</dc:creator>
  <cp:lastModifiedBy>pourya gholikhan</cp:lastModifiedBy>
  <cp:revision>369</cp:revision>
  <dcterms:created xsi:type="dcterms:W3CDTF">2025-05-07T10:38:11Z</dcterms:created>
  <dcterms:modified xsi:type="dcterms:W3CDTF">2025-06-01T07:26:12Z</dcterms:modified>
</cp:coreProperties>
</file>