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8" r:id="rId1"/>
  </p:sldMasterIdLst>
  <p:notesMasterIdLst>
    <p:notesMasterId r:id="rId16"/>
  </p:notesMasterIdLst>
  <p:sldIdLst>
    <p:sldId id="579" r:id="rId2"/>
    <p:sldId id="590" r:id="rId3"/>
    <p:sldId id="606" r:id="rId4"/>
    <p:sldId id="592" r:id="rId5"/>
    <p:sldId id="604" r:id="rId6"/>
    <p:sldId id="593" r:id="rId7"/>
    <p:sldId id="594" r:id="rId8"/>
    <p:sldId id="595" r:id="rId9"/>
    <p:sldId id="259" r:id="rId10"/>
    <p:sldId id="262" r:id="rId11"/>
    <p:sldId id="599" r:id="rId12"/>
    <p:sldId id="257" r:id="rId13"/>
    <p:sldId id="603" r:id="rId14"/>
    <p:sldId id="605" r:id="rId15"/>
  </p:sldIdLst>
  <p:sldSz cx="12192000" cy="6858000"/>
  <p:notesSz cx="6858000" cy="9144000"/>
  <p:embeddedFontLst>
    <p:embeddedFont>
      <p:font typeface="Inter" panose="020B0604020202020204" charset="-122"/>
      <p:regular r:id="rId17"/>
    </p:embeddedFont>
    <p:embeddedFont>
      <p:font typeface="Calibri" panose="020F0502020204030204" pitchFamily="34" charset="0"/>
      <p:regular r:id="rId18"/>
      <p:bold r:id="rId19"/>
      <p:italic r:id="rId20"/>
      <p:boldItalic r:id="rId21"/>
    </p:embeddedFont>
    <p:embeddedFont>
      <p:font typeface="Cambria Math" panose="02040503050406030204" pitchFamily="18" charset="0"/>
      <p:regular r:id="rId22"/>
    </p:embeddedFont>
    <p:embeddedFont>
      <p:font typeface="Tw Cen MT" panose="020B0602020104020603"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0000CC"/>
    <a:srgbClr val="000066"/>
    <a:srgbClr val="339933"/>
    <a:srgbClr val="00CC00"/>
    <a:srgbClr val="006600"/>
    <a:srgbClr val="FFFFFF"/>
    <a:srgbClr val="FFF2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065" autoAdjust="0"/>
  </p:normalViewPr>
  <p:slideViewPr>
    <p:cSldViewPr snapToGrid="0">
      <p:cViewPr>
        <p:scale>
          <a:sx n="100" d="100"/>
          <a:sy n="100" d="100"/>
        </p:scale>
        <p:origin x="174" y="-36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B44F5-7825-4980-BE79-8A8ACC99A364}"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56010-5270-4E8B-B097-83CF571187EA}" type="slidenum">
              <a:rPr lang="en-US" smtClean="0"/>
              <a:t>‹#›</a:t>
            </a:fld>
            <a:endParaRPr lang="en-US"/>
          </a:p>
        </p:txBody>
      </p:sp>
    </p:spTree>
    <p:extLst>
      <p:ext uri="{BB962C8B-B14F-4D97-AF65-F5344CB8AC3E}">
        <p14:creationId xmlns:p14="http://schemas.microsoft.com/office/powerpoint/2010/main" val="123277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51CE30-230C-4394-9FAD-CED89BAEBE08}"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7521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601B-ED3D-45FF-B7E2-69F112E7A5C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79797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601B-ED3D-45FF-B7E2-69F112E7A5C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18213496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601B-ED3D-45FF-B7E2-69F112E7A5C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47962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601B-ED3D-45FF-B7E2-69F112E7A5C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8596185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98601B-ED3D-45FF-B7E2-69F112E7A5CD}"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8199415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98601B-ED3D-45FF-B7E2-69F112E7A5CD}"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32485229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8601B-ED3D-45FF-B7E2-69F112E7A5CD}"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1887391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8601B-ED3D-45FF-B7E2-69F112E7A5CD}"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6146401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F955-4C42-40C0-AE8C-37F3A8CEC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C9880-C0BF-4646-A813-86D304718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F3391-6DDC-4BD3-B672-F27FBB84E813}"/>
              </a:ext>
            </a:extLst>
          </p:cNvPr>
          <p:cNvSpPr>
            <a:spLocks noGrp="1"/>
          </p:cNvSpPr>
          <p:nvPr>
            <p:ph type="dt" sz="half" idx="10"/>
          </p:nvPr>
        </p:nvSpPr>
        <p:spPr/>
        <p:txBody>
          <a:bodyPr/>
          <a:lstStyle/>
          <a:p>
            <a:fld id="{F71D48E4-6D43-4C6F-A58A-5FC1CCED4962}" type="datetimeFigureOut">
              <a:rPr lang="en-US" smtClean="0"/>
              <a:t>5/20/2025</a:t>
            </a:fld>
            <a:endParaRPr lang="en-US"/>
          </a:p>
        </p:txBody>
      </p:sp>
      <p:sp>
        <p:nvSpPr>
          <p:cNvPr id="5" name="Footer Placeholder 4">
            <a:extLst>
              <a:ext uri="{FF2B5EF4-FFF2-40B4-BE49-F238E27FC236}">
                <a16:creationId xmlns:a16="http://schemas.microsoft.com/office/drawing/2014/main" id="{8C70B774-DECA-4277-BF87-A2C4B571E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09AD2-798D-442A-9853-863E17F55C16}"/>
              </a:ext>
            </a:extLst>
          </p:cNvPr>
          <p:cNvSpPr>
            <a:spLocks noGrp="1"/>
          </p:cNvSpPr>
          <p:nvPr>
            <p:ph type="sldNum" sz="quarter" idx="12"/>
          </p:nvPr>
        </p:nvSpPr>
        <p:spPr/>
        <p:txBody>
          <a:bodyPr/>
          <a:lstStyle/>
          <a:p>
            <a:fld id="{A8BA5443-8CFA-409C-8E2E-D32FD8B93BCE}" type="slidenum">
              <a:rPr lang="en-US" smtClean="0"/>
              <a:t>‹#›</a:t>
            </a:fld>
            <a:endParaRPr lang="en-US"/>
          </a:p>
        </p:txBody>
      </p:sp>
    </p:spTree>
    <p:extLst>
      <p:ext uri="{BB962C8B-B14F-4D97-AF65-F5344CB8AC3E}">
        <p14:creationId xmlns:p14="http://schemas.microsoft.com/office/powerpoint/2010/main" val="95793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8601B-ED3D-45FF-B7E2-69F112E7A5CD}"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32365120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BCFBF-D7F6-4208-8642-A9B28DD55923}"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387521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98601B-ED3D-45FF-B7E2-69F112E7A5C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4129191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98601B-ED3D-45FF-B7E2-69F112E7A5CD}"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18237644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074C5-1954-4B5A-B85B-5F483CBA51EB}"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13554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D590623-1E1C-4D7D-9389-8B4BFC83FF11}"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21302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98601B-ED3D-45FF-B7E2-69F112E7A5CD}"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14621703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8942A-76A0-402C-8095-FDC5253732F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48497-0C59-4608-A99C-25313E3FD58B}" type="slidenum">
              <a:rPr lang="en-US" smtClean="0"/>
              <a:t>‹#›</a:t>
            </a:fld>
            <a:endParaRPr lang="en-US"/>
          </a:p>
        </p:txBody>
      </p:sp>
    </p:spTree>
    <p:extLst>
      <p:ext uri="{BB962C8B-B14F-4D97-AF65-F5344CB8AC3E}">
        <p14:creationId xmlns:p14="http://schemas.microsoft.com/office/powerpoint/2010/main" val="13075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C98601B-ED3D-45FF-B7E2-69F112E7A5CD}" type="datetime1">
              <a:rPr lang="en-US" smtClean="0"/>
              <a:t>5/20/2025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D248497-0C59-4608-A99C-25313E3FD58B}" type="slidenum">
              <a:rPr lang="en-US" smtClean="0"/>
              <a:t>‹#›</a:t>
            </a:fld>
            <a:endParaRPr lang="en-US"/>
          </a:p>
        </p:txBody>
      </p:sp>
    </p:spTree>
    <p:extLst>
      <p:ext uri="{BB962C8B-B14F-4D97-AF65-F5344CB8AC3E}">
        <p14:creationId xmlns:p14="http://schemas.microsoft.com/office/powerpoint/2010/main" val="6362972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oec.world/en" TargetMode="External"/><Relationship Id="rId2" Type="http://schemas.openxmlformats.org/officeDocument/2006/relationships/image" Target="../media/image14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163637" y="2208665"/>
            <a:ext cx="9144000" cy="1655762"/>
          </a:xfrm>
        </p:spPr>
        <p:txBody>
          <a:bodyPr anchor="ctr">
            <a:normAutofit/>
          </a:bodyPr>
          <a:lstStyle/>
          <a:p>
            <a:pPr marL="0" indent="0" algn="ctr">
              <a:buNone/>
            </a:pPr>
            <a:r>
              <a:rPr lang="fa-IR" sz="3200" dirty="0">
                <a:solidFill>
                  <a:schemeClr val="tx1">
                    <a:lumMod val="95000"/>
                    <a:lumOff val="5000"/>
                  </a:schemeClr>
                </a:solidFill>
                <a:cs typeface="B Titr" panose="00000700000000000000" pitchFamily="2" charset="-78"/>
              </a:rPr>
              <a:t>دیپلماسی اقتصادی و رقابت در بازار کشورهای همسایه ایران </a:t>
            </a:r>
          </a:p>
        </p:txBody>
      </p:sp>
      <p:sp>
        <p:nvSpPr>
          <p:cNvPr id="4" name="Slide Number Placeholder 3"/>
          <p:cNvSpPr>
            <a:spLocks noGrp="1"/>
          </p:cNvSpPr>
          <p:nvPr>
            <p:ph type="sldNum" sz="quarter" idx="12"/>
          </p:nvPr>
        </p:nvSpPr>
        <p:spPr/>
        <p:txBody>
          <a:bodyPr/>
          <a:lstStyle/>
          <a:p>
            <a:fld id="{FD248497-0C59-4608-A99C-25313E3FD58B}" type="slidenum">
              <a:rPr lang="en-US" smtClean="0"/>
              <a:pPr/>
              <a:t>1</a:t>
            </a:fld>
            <a:endParaRPr lang="en-US"/>
          </a:p>
        </p:txBody>
      </p:sp>
      <p:sp>
        <p:nvSpPr>
          <p:cNvPr id="5" name="Rectangle 4">
            <a:extLst>
              <a:ext uri="{FF2B5EF4-FFF2-40B4-BE49-F238E27FC236}">
                <a16:creationId xmlns:a16="http://schemas.microsoft.com/office/drawing/2014/main" id="{7D12BFB4-142C-4609-A4CD-C81195FC089B}"/>
              </a:ext>
            </a:extLst>
          </p:cNvPr>
          <p:cNvSpPr/>
          <p:nvPr/>
        </p:nvSpPr>
        <p:spPr>
          <a:xfrm>
            <a:off x="379802" y="4669703"/>
            <a:ext cx="3257622" cy="1938992"/>
          </a:xfrm>
          <a:prstGeom prst="rect">
            <a:avLst/>
          </a:prstGeom>
        </p:spPr>
        <p:txBody>
          <a:bodyPr wrap="none">
            <a:spAutoFit/>
          </a:bodyPr>
          <a:lstStyle/>
          <a:p>
            <a:pPr algn="ctr"/>
            <a:r>
              <a:rPr lang="fa-IR" dirty="0">
                <a:cs typeface="B Titr" panose="00000700000000000000" pitchFamily="2" charset="-78"/>
              </a:rPr>
              <a:t>حسن ثاقب</a:t>
            </a:r>
          </a:p>
          <a:p>
            <a:pPr algn="ctr"/>
            <a:r>
              <a:rPr lang="fa-IR" dirty="0">
                <a:cs typeface="B Titr" panose="00000700000000000000" pitchFamily="2" charset="-78"/>
              </a:rPr>
              <a:t>عضو هیات علمی </a:t>
            </a:r>
          </a:p>
          <a:p>
            <a:pPr algn="ctr"/>
            <a:r>
              <a:rPr lang="fa-IR" dirty="0">
                <a:cs typeface="B Titr" panose="00000700000000000000" pitchFamily="2" charset="-78"/>
              </a:rPr>
              <a:t>موسسه مطالعات و پژوهشهای بازرگانی</a:t>
            </a:r>
          </a:p>
          <a:p>
            <a:pPr algn="ctr"/>
            <a:endParaRPr lang="fa-IR" sz="2400" dirty="0">
              <a:cs typeface="B Titr" panose="00000700000000000000" pitchFamily="2" charset="-78"/>
            </a:endParaRPr>
          </a:p>
          <a:p>
            <a:pPr algn="ctr"/>
            <a:endParaRPr lang="fa-IR" sz="2400" dirty="0">
              <a:cs typeface="B Titr" panose="00000700000000000000" pitchFamily="2" charset="-78"/>
            </a:endParaRPr>
          </a:p>
          <a:p>
            <a:pPr algn="ctr"/>
            <a:r>
              <a:rPr lang="fa-IR" dirty="0">
                <a:solidFill>
                  <a:srgbClr val="C00000"/>
                </a:solidFill>
                <a:cs typeface="B Titr" panose="00000700000000000000" pitchFamily="2" charset="-78"/>
              </a:rPr>
              <a:t>اردیبهشت 1404</a:t>
            </a:r>
          </a:p>
        </p:txBody>
      </p:sp>
      <p:pic>
        <p:nvPicPr>
          <p:cNvPr id="6" name="Picture 5">
            <a:extLst>
              <a:ext uri="{FF2B5EF4-FFF2-40B4-BE49-F238E27FC236}">
                <a16:creationId xmlns:a16="http://schemas.microsoft.com/office/drawing/2014/main" id="{2C1BD107-3D61-48D0-B8EF-08FADFCA4555}"/>
              </a:ext>
            </a:extLst>
          </p:cNvPr>
          <p:cNvPicPr/>
          <p:nvPr/>
        </p:nvPicPr>
        <p:blipFill>
          <a:blip r:embed="rId2" cstate="print"/>
          <a:srcRect/>
          <a:stretch>
            <a:fillRect/>
          </a:stretch>
        </p:blipFill>
        <p:spPr bwMode="auto">
          <a:xfrm>
            <a:off x="4695825" y="141295"/>
            <a:ext cx="2079625" cy="1888848"/>
          </a:xfrm>
          <a:prstGeom prst="rect">
            <a:avLst/>
          </a:prstGeom>
          <a:noFill/>
          <a:ln w="9525">
            <a:noFill/>
            <a:miter lim="800000"/>
            <a:headEnd/>
            <a:tailEnd/>
          </a:ln>
        </p:spPr>
      </p:pic>
    </p:spTree>
    <p:extLst>
      <p:ext uri="{BB962C8B-B14F-4D97-AF65-F5344CB8AC3E}">
        <p14:creationId xmlns:p14="http://schemas.microsoft.com/office/powerpoint/2010/main" val="4620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EAC3A-8414-4CE4-BF1E-085900271728}"/>
              </a:ext>
            </a:extLst>
          </p:cNvPr>
          <p:cNvPicPr>
            <a:picLocks noChangeAspect="1"/>
          </p:cNvPicPr>
          <p:nvPr/>
        </p:nvPicPr>
        <p:blipFill>
          <a:blip r:embed="rId2"/>
          <a:stretch>
            <a:fillRect/>
          </a:stretch>
        </p:blipFill>
        <p:spPr>
          <a:xfrm>
            <a:off x="1110844" y="881478"/>
            <a:ext cx="9081371" cy="5427168"/>
          </a:xfrm>
          <a:prstGeom prst="rect">
            <a:avLst/>
          </a:prstGeom>
        </p:spPr>
      </p:pic>
      <p:sp>
        <p:nvSpPr>
          <p:cNvPr id="5" name="Title 1">
            <a:extLst>
              <a:ext uri="{FF2B5EF4-FFF2-40B4-BE49-F238E27FC236}">
                <a16:creationId xmlns:a16="http://schemas.microsoft.com/office/drawing/2014/main" id="{6CB20373-3DE4-4380-8FCD-7E53405693BF}"/>
              </a:ext>
            </a:extLst>
          </p:cNvPr>
          <p:cNvSpPr>
            <a:spLocks noGrp="1"/>
          </p:cNvSpPr>
          <p:nvPr>
            <p:ph type="title"/>
          </p:nvPr>
        </p:nvSpPr>
        <p:spPr>
          <a:xfrm>
            <a:off x="2262075" y="258332"/>
            <a:ext cx="7667849" cy="371011"/>
          </a:xfrm>
        </p:spPr>
        <p:txBody>
          <a:bodyPr>
            <a:noAutofit/>
          </a:bodyPr>
          <a:lstStyle/>
          <a:p>
            <a:r>
              <a:rPr lang="fa-IR" sz="2000" dirty="0">
                <a:cs typeface="B Titr" panose="00000700000000000000" pitchFamily="2" charset="-78"/>
              </a:rPr>
              <a:t>توانمندیها و قابلیتهای اقتصادی و تجاری کشور ایران در دسترسی به بازار همسایگان </a:t>
            </a:r>
          </a:p>
        </p:txBody>
      </p:sp>
      <p:sp>
        <p:nvSpPr>
          <p:cNvPr id="7" name="Rectangle 6">
            <a:extLst>
              <a:ext uri="{FF2B5EF4-FFF2-40B4-BE49-F238E27FC236}">
                <a16:creationId xmlns:a16="http://schemas.microsoft.com/office/drawing/2014/main" id="{D1448850-AFED-45AA-8F6E-D4CE8A4587D3}"/>
              </a:ext>
            </a:extLst>
          </p:cNvPr>
          <p:cNvSpPr/>
          <p:nvPr/>
        </p:nvSpPr>
        <p:spPr>
          <a:xfrm>
            <a:off x="823376" y="6308646"/>
            <a:ext cx="10994064" cy="492443"/>
          </a:xfrm>
          <a:prstGeom prst="rect">
            <a:avLst/>
          </a:prstGeom>
        </p:spPr>
        <p:txBody>
          <a:bodyPr wrap="square">
            <a:spAutoFit/>
          </a:bodyPr>
          <a:lstStyle/>
          <a:p>
            <a:pPr algn="just" rtl="1"/>
            <a:r>
              <a:rPr lang="fa-IR" sz="1300" b="1" dirty="0">
                <a:solidFill>
                  <a:schemeClr val="tx1">
                    <a:lumMod val="95000"/>
                    <a:lumOff val="5000"/>
                  </a:schemeClr>
                </a:solidFill>
                <a:cs typeface="B Nazanin" panose="00000400000000000000" pitchFamily="2" charset="-78"/>
              </a:rPr>
              <a:t>به منظور سهولت بررسی ضمن تقسیم کشورهای همسایه به سه گروه حسب شاخص </a:t>
            </a:r>
            <a:r>
              <a:rPr lang="en-US" sz="1300" b="1" dirty="0">
                <a:solidFill>
                  <a:schemeClr val="tx1">
                    <a:lumMod val="95000"/>
                    <a:lumOff val="5000"/>
                  </a:schemeClr>
                </a:solidFill>
                <a:cs typeface="B Nazanin" panose="00000400000000000000" pitchFamily="2" charset="-78"/>
              </a:rPr>
              <a:t>ECI</a:t>
            </a:r>
            <a:r>
              <a:rPr lang="fa-IR" sz="1300" b="1" dirty="0">
                <a:solidFill>
                  <a:schemeClr val="tx1">
                    <a:lumMod val="95000"/>
                    <a:lumOff val="5000"/>
                  </a:schemeClr>
                </a:solidFill>
                <a:cs typeface="B Nazanin" panose="00000400000000000000" pitchFamily="2" charset="-78"/>
              </a:rPr>
              <a:t>، در خصوص فرصتهای صادراتی (حسب کدهای 6 رقمی </a:t>
            </a:r>
            <a:r>
              <a:rPr lang="en-US" sz="1300" b="1" dirty="0">
                <a:solidFill>
                  <a:schemeClr val="tx1">
                    <a:lumMod val="95000"/>
                    <a:lumOff val="5000"/>
                  </a:schemeClr>
                </a:solidFill>
                <a:cs typeface="B Nazanin" panose="00000400000000000000" pitchFamily="2" charset="-78"/>
              </a:rPr>
              <a:t>HS</a:t>
            </a:r>
            <a:r>
              <a:rPr lang="fa-IR" sz="1300" b="1" dirty="0">
                <a:solidFill>
                  <a:schemeClr val="tx1">
                    <a:lumMod val="95000"/>
                    <a:lumOff val="5000"/>
                  </a:schemeClr>
                </a:solidFill>
                <a:cs typeface="B Nazanin" panose="00000400000000000000" pitchFamily="2" charset="-78"/>
              </a:rPr>
              <a:t>) نیز در قالب 10 فصل کالایی(2 رقمی </a:t>
            </a:r>
            <a:r>
              <a:rPr lang="en-US" sz="1300" b="1" dirty="0">
                <a:solidFill>
                  <a:schemeClr val="tx1">
                    <a:lumMod val="95000"/>
                    <a:lumOff val="5000"/>
                  </a:schemeClr>
                </a:solidFill>
                <a:cs typeface="B Nazanin" panose="00000400000000000000" pitchFamily="2" charset="-78"/>
              </a:rPr>
              <a:t>HS</a:t>
            </a:r>
            <a:r>
              <a:rPr lang="fa-IR" sz="1300" b="1" dirty="0">
                <a:solidFill>
                  <a:schemeClr val="tx1">
                    <a:lumMod val="95000"/>
                    <a:lumOff val="5000"/>
                  </a:schemeClr>
                </a:solidFill>
                <a:cs typeface="B Nazanin" panose="00000400000000000000" pitchFamily="2" charset="-78"/>
              </a:rPr>
              <a:t> ) اولویت‌دار و 5 رقیب برتر متمرکز شد.</a:t>
            </a:r>
            <a:r>
              <a:rPr lang="en-US" sz="1300" b="1" dirty="0">
                <a:solidFill>
                  <a:schemeClr val="tx1">
                    <a:lumMod val="95000"/>
                    <a:lumOff val="5000"/>
                  </a:schemeClr>
                </a:solidFill>
                <a:cs typeface="B Nazanin" panose="00000400000000000000" pitchFamily="2" charset="-78"/>
              </a:rPr>
              <a:t> </a:t>
            </a:r>
          </a:p>
        </p:txBody>
      </p:sp>
      <p:sp>
        <p:nvSpPr>
          <p:cNvPr id="6" name="Rectangle 5">
            <a:extLst>
              <a:ext uri="{FF2B5EF4-FFF2-40B4-BE49-F238E27FC236}">
                <a16:creationId xmlns:a16="http://schemas.microsoft.com/office/drawing/2014/main" id="{1A9A0155-A08F-4C79-B0A4-BE4FB8F5EE32}"/>
              </a:ext>
            </a:extLst>
          </p:cNvPr>
          <p:cNvSpPr/>
          <p:nvPr/>
        </p:nvSpPr>
        <p:spPr>
          <a:xfrm>
            <a:off x="1052237" y="586134"/>
            <a:ext cx="10028919" cy="338554"/>
          </a:xfrm>
          <a:prstGeom prst="rect">
            <a:avLst/>
          </a:prstGeom>
        </p:spPr>
        <p:txBody>
          <a:bodyPr wrap="square">
            <a:spAutoFit/>
          </a:bodyPr>
          <a:lstStyle/>
          <a:p>
            <a:pPr algn="ctr" rtl="1"/>
            <a:r>
              <a:rPr lang="ar-SA" sz="1600" dirty="0">
                <a:latin typeface="Calibri" panose="020F0502020204030204" pitchFamily="34" charset="0"/>
                <a:ea typeface="Calibri" panose="020F0502020204030204" pitchFamily="34" charset="0"/>
                <a:cs typeface="B Titr" panose="00000700000000000000" pitchFamily="2" charset="-78"/>
              </a:rPr>
              <a:t>سهم رقبای تجاری در هر یک از 10 گروه کالایی عمده از فرصتهای صادراتی ایران در </a:t>
            </a:r>
            <a:r>
              <a:rPr lang="fa-IR" sz="1600" dirty="0">
                <a:latin typeface="Calibri" panose="020F0502020204030204" pitchFamily="34" charset="0"/>
                <a:ea typeface="Calibri" panose="020F0502020204030204" pitchFamily="34" charset="0"/>
                <a:cs typeface="B Titr" panose="00000700000000000000" pitchFamily="2" charset="-78"/>
              </a:rPr>
              <a:t>بازار</a:t>
            </a:r>
            <a:r>
              <a:rPr lang="ar-SA" sz="1600" dirty="0">
                <a:latin typeface="Calibri" panose="020F0502020204030204" pitchFamily="34" charset="0"/>
                <a:ea typeface="Calibri" panose="020F0502020204030204" pitchFamily="34" charset="0"/>
                <a:cs typeface="B Titr" panose="00000700000000000000" pitchFamily="2" charset="-78"/>
              </a:rPr>
              <a:t>کشورهای همسایه </a:t>
            </a:r>
            <a:endParaRPr lang="en-US" sz="1600" dirty="0">
              <a:cs typeface="B Titr" panose="00000700000000000000" pitchFamily="2" charset="-78"/>
            </a:endParaRPr>
          </a:p>
        </p:txBody>
      </p:sp>
      <p:pic>
        <p:nvPicPr>
          <p:cNvPr id="8" name="Picture 7">
            <a:extLst>
              <a:ext uri="{FF2B5EF4-FFF2-40B4-BE49-F238E27FC236}">
                <a16:creationId xmlns:a16="http://schemas.microsoft.com/office/drawing/2014/main" id="{8DF7B40A-FCF5-4B9F-A142-D3466882827C}"/>
              </a:ext>
            </a:extLst>
          </p:cNvPr>
          <p:cNvPicPr/>
          <p:nvPr/>
        </p:nvPicPr>
        <p:blipFill rotWithShape="1">
          <a:blip r:embed="rId3" cstate="print"/>
          <a:srcRect l="20547" t="-1" r="20091" b="27522"/>
          <a:stretch/>
        </p:blipFill>
        <p:spPr bwMode="auto">
          <a:xfrm>
            <a:off x="0" y="0"/>
            <a:ext cx="781050" cy="887953"/>
          </a:xfrm>
          <a:prstGeom prst="rect">
            <a:avLst/>
          </a:prstGeom>
          <a:noFill/>
          <a:ln w="9525">
            <a:noFill/>
            <a:miter lim="800000"/>
            <a:headEnd/>
            <a:tailEnd/>
          </a:ln>
        </p:spPr>
      </p:pic>
    </p:spTree>
    <p:extLst>
      <p:ext uri="{BB962C8B-B14F-4D97-AF65-F5344CB8AC3E}">
        <p14:creationId xmlns:p14="http://schemas.microsoft.com/office/powerpoint/2010/main" val="366604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102" y="176561"/>
            <a:ext cx="9144000" cy="585440"/>
          </a:xfrm>
        </p:spPr>
        <p:txBody>
          <a:bodyPr>
            <a:normAutofit/>
          </a:bodyPr>
          <a:lstStyle/>
          <a:p>
            <a:r>
              <a:rPr lang="fa-IR" sz="2400" b="1" dirty="0">
                <a:solidFill>
                  <a:schemeClr val="tx1">
                    <a:lumMod val="95000"/>
                    <a:lumOff val="5000"/>
                  </a:schemeClr>
                </a:solidFill>
                <a:cs typeface="B Titr" panose="00000700000000000000" pitchFamily="2" charset="-78"/>
              </a:rPr>
              <a:t>مقایسه وضعیت پیچیدگی اقتصادی ایران با رقبای تجاری در منطقه</a:t>
            </a:r>
          </a:p>
        </p:txBody>
      </p:sp>
      <p:sp>
        <p:nvSpPr>
          <p:cNvPr id="4" name="Slide Number Placeholder 3"/>
          <p:cNvSpPr>
            <a:spLocks noGrp="1"/>
          </p:cNvSpPr>
          <p:nvPr>
            <p:ph type="sldNum" sz="quarter" idx="12"/>
          </p:nvPr>
        </p:nvSpPr>
        <p:spPr/>
        <p:txBody>
          <a:bodyPr/>
          <a:lstStyle/>
          <a:p>
            <a:fld id="{FD248497-0C59-4608-A99C-25313E3FD58B}" type="slidenum">
              <a:rPr lang="en-US" smtClean="0">
                <a:solidFill>
                  <a:schemeClr val="tx1">
                    <a:lumMod val="95000"/>
                    <a:lumOff val="5000"/>
                  </a:schemeClr>
                </a:solidFill>
              </a:rPr>
              <a:pPr/>
              <a:t>11</a:t>
            </a:fld>
            <a:endParaRPr lang="en-US">
              <a:solidFill>
                <a:schemeClr val="tx1">
                  <a:lumMod val="95000"/>
                  <a:lumOff val="5000"/>
                </a:schemeClr>
              </a:solidFill>
            </a:endParaRPr>
          </a:p>
        </p:txBody>
      </p:sp>
      <p:pic>
        <p:nvPicPr>
          <p:cNvPr id="7" name="Picture 6">
            <a:extLst>
              <a:ext uri="{FF2B5EF4-FFF2-40B4-BE49-F238E27FC236}">
                <a16:creationId xmlns:a16="http://schemas.microsoft.com/office/drawing/2014/main" id="{81B37175-D25D-477E-9A4E-6607ED6B4446}"/>
              </a:ext>
            </a:extLst>
          </p:cNvPr>
          <p:cNvPicPr/>
          <p:nvPr/>
        </p:nvPicPr>
        <p:blipFill rotWithShape="1">
          <a:blip r:embed="rId2" cstate="print">
            <a:extLst>
              <a:ext uri="{28A0092B-C50C-407E-A947-70E740481C1C}">
                <a14:useLocalDpi xmlns:a14="http://schemas.microsoft.com/office/drawing/2010/main" val="0"/>
              </a:ext>
            </a:extLst>
          </a:blip>
          <a:srcRect t="12901"/>
          <a:stretch/>
        </p:blipFill>
        <p:spPr bwMode="auto">
          <a:xfrm>
            <a:off x="80076" y="993442"/>
            <a:ext cx="11833284" cy="395671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5EA944F-1E0A-4373-827F-BF753B814CD3}"/>
              </a:ext>
            </a:extLst>
          </p:cNvPr>
          <p:cNvPicPr/>
          <p:nvPr/>
        </p:nvPicPr>
        <p:blipFill rotWithShape="1">
          <a:blip r:embed="rId3" cstate="print"/>
          <a:srcRect l="20547" t="-1" r="20091" b="27522"/>
          <a:stretch/>
        </p:blipFill>
        <p:spPr bwMode="auto">
          <a:xfrm>
            <a:off x="0" y="0"/>
            <a:ext cx="781050" cy="887953"/>
          </a:xfrm>
          <a:prstGeom prst="rect">
            <a:avLst/>
          </a:prstGeom>
          <a:noFill/>
          <a:ln w="9525">
            <a:noFill/>
            <a:miter lim="800000"/>
            <a:headEnd/>
            <a:tailEnd/>
          </a:ln>
        </p:spPr>
      </p:pic>
      <p:sp>
        <p:nvSpPr>
          <p:cNvPr id="5" name="Rectangle 4">
            <a:extLst>
              <a:ext uri="{FF2B5EF4-FFF2-40B4-BE49-F238E27FC236}">
                <a16:creationId xmlns:a16="http://schemas.microsoft.com/office/drawing/2014/main" id="{92869D4C-904D-4F31-9745-07B24159F271}"/>
              </a:ext>
            </a:extLst>
          </p:cNvPr>
          <p:cNvSpPr/>
          <p:nvPr/>
        </p:nvSpPr>
        <p:spPr>
          <a:xfrm>
            <a:off x="80076" y="5202838"/>
            <a:ext cx="11474775" cy="1323439"/>
          </a:xfrm>
          <a:prstGeom prst="rect">
            <a:avLst/>
          </a:prstGeom>
        </p:spPr>
        <p:txBody>
          <a:bodyPr wrap="square">
            <a:spAutoFit/>
          </a:bodyPr>
          <a:lstStyle/>
          <a:p>
            <a:pPr marL="285750" indent="-285750" algn="just" rtl="1">
              <a:buFont typeface="Wingdings" panose="05000000000000000000" pitchFamily="2" charset="2"/>
              <a:buChar char="v"/>
            </a:pPr>
            <a:r>
              <a:rPr lang="fa-IR" sz="1600" b="1" dirty="0">
                <a:solidFill>
                  <a:schemeClr val="tx1">
                    <a:lumMod val="95000"/>
                    <a:lumOff val="5000"/>
                  </a:schemeClr>
                </a:solidFill>
                <a:latin typeface="Calibri" panose="020F0502020204030204" pitchFamily="34" charset="0"/>
                <a:cs typeface="B Nazanin" panose="00000400000000000000" pitchFamily="2" charset="-78"/>
              </a:rPr>
              <a:t>مقدار عددی شاخص </a:t>
            </a:r>
            <a:r>
              <a:rPr lang="en-US" sz="1600" b="1" dirty="0">
                <a:solidFill>
                  <a:schemeClr val="tx1">
                    <a:lumMod val="95000"/>
                    <a:lumOff val="5000"/>
                  </a:schemeClr>
                </a:solidFill>
                <a:latin typeface="Calibri" panose="020F0502020204030204" pitchFamily="34" charset="0"/>
                <a:cs typeface="B Nazanin" panose="00000400000000000000" pitchFamily="2" charset="-78"/>
              </a:rPr>
              <a:t>ECI</a:t>
            </a:r>
            <a:r>
              <a:rPr lang="fa-IR" sz="1600" b="1" dirty="0">
                <a:solidFill>
                  <a:schemeClr val="tx1">
                    <a:lumMod val="95000"/>
                    <a:lumOff val="5000"/>
                  </a:schemeClr>
                </a:solidFill>
                <a:latin typeface="Calibri" panose="020F0502020204030204" pitchFamily="34" charset="0"/>
                <a:cs typeface="B Nazanin" panose="00000400000000000000" pitchFamily="2" charset="-78"/>
              </a:rPr>
              <a:t>  بین 3- تا 3+ است.</a:t>
            </a:r>
          </a:p>
          <a:p>
            <a:pPr marL="285750" indent="-285750" algn="just" rtl="1">
              <a:buFont typeface="Wingdings" panose="05000000000000000000" pitchFamily="2" charset="2"/>
              <a:buChar char="v"/>
            </a:pPr>
            <a:r>
              <a:rPr lang="fa-IR" sz="1600" b="1" dirty="0">
                <a:solidFill>
                  <a:schemeClr val="tx1">
                    <a:lumMod val="95000"/>
                    <a:lumOff val="5000"/>
                  </a:schemeClr>
                </a:solidFill>
                <a:latin typeface="Calibri" panose="020F0502020204030204" pitchFamily="34" charset="0"/>
                <a:cs typeface="B Nazanin" panose="00000400000000000000" pitchFamily="2" charset="-78"/>
              </a:rPr>
              <a:t>کشورها با پیچیدگی اقتصادی بالا، با تکیه بر تنوع تولید و صادرات، نوآوری، فناوری پیشرفته، نیروی کار ماهر و شبکه‌های تجاری قوی، در بازارهای بین‌المللی رقابت‌پذیری بیشتری دارند.</a:t>
            </a:r>
          </a:p>
          <a:p>
            <a:pPr marL="285750" indent="-285750" algn="just" rtl="1">
              <a:buFont typeface="Wingdings" panose="05000000000000000000" pitchFamily="2" charset="2"/>
              <a:buChar char="v"/>
            </a:pPr>
            <a:r>
              <a:rPr lang="fa-IR" sz="1600" b="1" dirty="0">
                <a:solidFill>
                  <a:schemeClr val="tx1">
                    <a:lumMod val="95000"/>
                    <a:lumOff val="5000"/>
                  </a:schemeClr>
                </a:solidFill>
                <a:latin typeface="Calibri" panose="020F0502020204030204" pitchFamily="34" charset="0"/>
                <a:cs typeface="B Nazanin" panose="00000400000000000000" pitchFamily="2" charset="-78"/>
              </a:rPr>
              <a:t>از میان 64 کشور رقیب در بازار کشورهای همسایه، 43رقیب (67 درصد) از درجه پیچیدگی بالاتر از ایران برخوردارند. بیشتر درجه پیچیدگی اقتصادی مربوطه به کشور ژاپن (2.07) و کمترین درجه پیچیدگی مربوط به گینه (2.2-)می‌باشد.</a:t>
            </a:r>
            <a:endParaRPr lang="en-US" sz="1600" b="1" dirty="0">
              <a:solidFill>
                <a:schemeClr val="tx1">
                  <a:lumMod val="95000"/>
                  <a:lumOff val="5000"/>
                </a:schemeClr>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424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ECC5F-3CB2-4BED-B47D-77FDE25F5C01}"/>
              </a:ext>
            </a:extLst>
          </p:cNvPr>
          <p:cNvPicPr>
            <a:picLocks noChangeAspect="1"/>
          </p:cNvPicPr>
          <p:nvPr/>
        </p:nvPicPr>
        <p:blipFill>
          <a:blip r:embed="rId2"/>
          <a:stretch>
            <a:fillRect/>
          </a:stretch>
        </p:blipFill>
        <p:spPr>
          <a:xfrm>
            <a:off x="186737" y="249201"/>
            <a:ext cx="9630271" cy="5752213"/>
          </a:xfrm>
          <a:prstGeom prst="rect">
            <a:avLst/>
          </a:prstGeom>
        </p:spPr>
      </p:pic>
      <p:pic>
        <p:nvPicPr>
          <p:cNvPr id="3" name="Picture 2">
            <a:extLst>
              <a:ext uri="{FF2B5EF4-FFF2-40B4-BE49-F238E27FC236}">
                <a16:creationId xmlns:a16="http://schemas.microsoft.com/office/drawing/2014/main" id="{62A13204-B0F7-45DE-AE00-C89B14C098CD}"/>
              </a:ext>
            </a:extLst>
          </p:cNvPr>
          <p:cNvPicPr/>
          <p:nvPr/>
        </p:nvPicPr>
        <p:blipFill rotWithShape="1">
          <a:blip r:embed="rId3" cstate="print"/>
          <a:srcRect l="20547" t="-1" r="20091" b="27522"/>
          <a:stretch/>
        </p:blipFill>
        <p:spPr bwMode="auto">
          <a:xfrm>
            <a:off x="0" y="0"/>
            <a:ext cx="781050" cy="887953"/>
          </a:xfrm>
          <a:prstGeom prst="rect">
            <a:avLst/>
          </a:prstGeom>
          <a:noFill/>
          <a:ln w="9525">
            <a:noFill/>
            <a:miter lim="800000"/>
            <a:headEnd/>
            <a:tailEnd/>
          </a:ln>
        </p:spPr>
      </p:pic>
      <p:sp>
        <p:nvSpPr>
          <p:cNvPr id="2" name="Rectangle 1">
            <a:extLst>
              <a:ext uri="{FF2B5EF4-FFF2-40B4-BE49-F238E27FC236}">
                <a16:creationId xmlns:a16="http://schemas.microsoft.com/office/drawing/2014/main" id="{A09E9D5D-9CB1-4189-8347-3AC362E40BBC}"/>
              </a:ext>
            </a:extLst>
          </p:cNvPr>
          <p:cNvSpPr/>
          <p:nvPr/>
        </p:nvSpPr>
        <p:spPr>
          <a:xfrm>
            <a:off x="9817008" y="443976"/>
            <a:ext cx="2286000" cy="2492990"/>
          </a:xfrm>
          <a:prstGeom prst="rect">
            <a:avLst/>
          </a:prstGeom>
        </p:spPr>
        <p:txBody>
          <a:bodyPr wrap="square">
            <a:spAutoFit/>
          </a:bodyPr>
          <a:lstStyle/>
          <a:p>
            <a:pPr algn="just" rtl="1"/>
            <a:r>
              <a:rPr lang="fa-IR" sz="1200" b="1" dirty="0">
                <a:solidFill>
                  <a:schemeClr val="tx1">
                    <a:lumMod val="95000"/>
                    <a:lumOff val="5000"/>
                  </a:schemeClr>
                </a:solidFill>
                <a:cs typeface="B Titr" panose="00000700000000000000" pitchFamily="2" charset="-78"/>
              </a:rPr>
              <a:t>تجزیه و تحلیل‌های آماری برای بیش از 5000 کالا (کدهای </a:t>
            </a:r>
            <a:r>
              <a:rPr lang="en-US" sz="1200" b="1" dirty="0">
                <a:solidFill>
                  <a:schemeClr val="tx1">
                    <a:lumMod val="95000"/>
                    <a:lumOff val="5000"/>
                  </a:schemeClr>
                </a:solidFill>
                <a:cs typeface="B Titr" panose="00000700000000000000" pitchFamily="2" charset="-78"/>
              </a:rPr>
              <a:t>HS</a:t>
            </a:r>
            <a:r>
              <a:rPr lang="fa-IR" sz="1200" b="1" dirty="0">
                <a:solidFill>
                  <a:schemeClr val="tx1">
                    <a:lumMod val="95000"/>
                    <a:lumOff val="5000"/>
                  </a:schemeClr>
                </a:solidFill>
                <a:cs typeface="B Titr" panose="00000700000000000000" pitchFamily="2" charset="-78"/>
              </a:rPr>
              <a:t> شش رقمی) صورت پذیرفته اما نتایج برای 10 گروه کالایی عمده (کدهای </a:t>
            </a:r>
            <a:r>
              <a:rPr lang="en-US" sz="1200" b="1" dirty="0">
                <a:solidFill>
                  <a:schemeClr val="tx1">
                    <a:lumMod val="95000"/>
                    <a:lumOff val="5000"/>
                  </a:schemeClr>
                </a:solidFill>
                <a:cs typeface="B Titr" panose="00000700000000000000" pitchFamily="2" charset="-78"/>
              </a:rPr>
              <a:t>Hs</a:t>
            </a:r>
            <a:r>
              <a:rPr lang="fa-IR" sz="1200" b="1" dirty="0">
                <a:solidFill>
                  <a:schemeClr val="tx1">
                    <a:lumMod val="95000"/>
                    <a:lumOff val="5000"/>
                  </a:schemeClr>
                </a:solidFill>
                <a:cs typeface="B Titr" panose="00000700000000000000" pitchFamily="2" charset="-78"/>
              </a:rPr>
              <a:t> دو رقمی) ارائه شده است. </a:t>
            </a:r>
          </a:p>
          <a:p>
            <a:pPr algn="just" rtl="1"/>
            <a:r>
              <a:rPr lang="fa-IR" sz="1200" b="1" dirty="0">
                <a:solidFill>
                  <a:schemeClr val="tx1">
                    <a:lumMod val="95000"/>
                    <a:lumOff val="5000"/>
                  </a:schemeClr>
                </a:solidFill>
                <a:cs typeface="B Titr" panose="00000700000000000000" pitchFamily="2" charset="-78"/>
              </a:rPr>
              <a:t>بیش از 60 درصد پتانسیل صادراتی ایران به 15 کشور همسایه در 10 گروه کالایی فوق می‌باشد.</a:t>
            </a:r>
          </a:p>
          <a:p>
            <a:pPr algn="just" rtl="1"/>
            <a:r>
              <a:rPr lang="fa-IR" sz="1200" b="1" dirty="0">
                <a:solidFill>
                  <a:schemeClr val="tx1">
                    <a:lumMod val="95000"/>
                    <a:lumOff val="5000"/>
                  </a:schemeClr>
                </a:solidFill>
                <a:cs typeface="B Titr" panose="00000700000000000000" pitchFamily="2" charset="-78"/>
              </a:rPr>
              <a:t>همچنین از لحاظ رقابت‌پذیری، مقایسه شاخص پیچیدگی اقتصادی (</a:t>
            </a:r>
            <a:r>
              <a:rPr lang="en-US" sz="1200" b="1" dirty="0">
                <a:solidFill>
                  <a:schemeClr val="tx1">
                    <a:lumMod val="95000"/>
                    <a:lumOff val="5000"/>
                  </a:schemeClr>
                </a:solidFill>
                <a:cs typeface="B Titr" panose="00000700000000000000" pitchFamily="2" charset="-78"/>
              </a:rPr>
              <a:t>ECI</a:t>
            </a:r>
            <a:r>
              <a:rPr lang="fa-IR" sz="1200" b="1" dirty="0">
                <a:solidFill>
                  <a:schemeClr val="tx1">
                    <a:lumMod val="95000"/>
                    <a:lumOff val="5000"/>
                  </a:schemeClr>
                </a:solidFill>
                <a:cs typeface="B Titr" panose="00000700000000000000" pitchFamily="2" charset="-78"/>
              </a:rPr>
              <a:t>) میان ایران با 5 رقیب عمده که بیش از 70 درصد بازارهای هدف را در اختیار دارند، صورت پذیرفته است.</a:t>
            </a:r>
            <a:endParaRPr lang="en-US" sz="1200" b="1" dirty="0">
              <a:solidFill>
                <a:schemeClr val="tx1">
                  <a:lumMod val="95000"/>
                  <a:lumOff val="5000"/>
                </a:schemeClr>
              </a:solidFill>
              <a:cs typeface="B Titr" panose="00000700000000000000" pitchFamily="2" charset="-78"/>
            </a:endParaRPr>
          </a:p>
        </p:txBody>
      </p:sp>
      <p:sp>
        <p:nvSpPr>
          <p:cNvPr id="5" name="Title 1">
            <a:extLst>
              <a:ext uri="{FF2B5EF4-FFF2-40B4-BE49-F238E27FC236}">
                <a16:creationId xmlns:a16="http://schemas.microsoft.com/office/drawing/2014/main" id="{F00DD031-B366-4467-91C0-823687184B1D}"/>
              </a:ext>
            </a:extLst>
          </p:cNvPr>
          <p:cNvSpPr txBox="1">
            <a:spLocks/>
          </p:cNvSpPr>
          <p:nvPr/>
        </p:nvSpPr>
        <p:spPr>
          <a:xfrm>
            <a:off x="1524000" y="-125338"/>
            <a:ext cx="9144000" cy="5734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a-IR" sz="2000" dirty="0">
                <a:cs typeface="B Titr" panose="00000700000000000000" pitchFamily="2" charset="-78"/>
              </a:rPr>
              <a:t>قدرت رقابت کشورهای رقیب ایران در بازار کشورهای همسایه</a:t>
            </a:r>
          </a:p>
        </p:txBody>
      </p:sp>
    </p:spTree>
    <p:extLst>
      <p:ext uri="{BB962C8B-B14F-4D97-AF65-F5344CB8AC3E}">
        <p14:creationId xmlns:p14="http://schemas.microsoft.com/office/powerpoint/2010/main" val="155939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7AFE47-F053-4DD8-B1BC-584E3436211D}"/>
              </a:ext>
            </a:extLst>
          </p:cNvPr>
          <p:cNvSpPr>
            <a:spLocks noGrp="1"/>
          </p:cNvSpPr>
          <p:nvPr>
            <p:ph type="sldNum" sz="quarter" idx="12"/>
          </p:nvPr>
        </p:nvSpPr>
        <p:spPr/>
        <p:txBody>
          <a:bodyPr/>
          <a:lstStyle/>
          <a:p>
            <a:fld id="{FD248497-0C59-4608-A99C-25313E3FD58B}" type="slidenum">
              <a:rPr lang="en-US" smtClean="0"/>
              <a:pPr/>
              <a:t>13</a:t>
            </a:fld>
            <a:endParaRPr lang="en-US"/>
          </a:p>
        </p:txBody>
      </p:sp>
      <p:sp>
        <p:nvSpPr>
          <p:cNvPr id="5" name="Rectangle 4">
            <a:extLst>
              <a:ext uri="{FF2B5EF4-FFF2-40B4-BE49-F238E27FC236}">
                <a16:creationId xmlns:a16="http://schemas.microsoft.com/office/drawing/2014/main" id="{0414EF24-D431-4BFD-82A8-94D438FB23C4}"/>
              </a:ext>
            </a:extLst>
          </p:cNvPr>
          <p:cNvSpPr/>
          <p:nvPr/>
        </p:nvSpPr>
        <p:spPr>
          <a:xfrm>
            <a:off x="7850847" y="496791"/>
            <a:ext cx="4262705" cy="400110"/>
          </a:xfrm>
          <a:prstGeom prst="rect">
            <a:avLst/>
          </a:prstGeom>
        </p:spPr>
        <p:txBody>
          <a:bodyPr wrap="none">
            <a:spAutoFit/>
          </a:bodyPr>
          <a:lstStyle/>
          <a:p>
            <a:r>
              <a:rPr lang="fa-IR" sz="2000" u="sng" dirty="0">
                <a:solidFill>
                  <a:schemeClr val="tx1">
                    <a:lumMod val="95000"/>
                    <a:lumOff val="5000"/>
                  </a:schemeClr>
                </a:solidFill>
                <a:effectLst>
                  <a:outerShdw blurRad="38100" dist="38100" dir="2700000" algn="tl">
                    <a:srgbClr val="000000">
                      <a:alpha val="43137"/>
                    </a:srgbClr>
                  </a:outerShdw>
                </a:effectLst>
                <a:latin typeface="+mj-lt"/>
                <a:ea typeface="+mj-ea"/>
                <a:cs typeface="B Titr" panose="00000700000000000000" pitchFamily="2" charset="-78"/>
              </a:rPr>
              <a:t>خلاصه یافته‌ها، پیشنهادها و توصیه‌های سیاستی</a:t>
            </a:r>
          </a:p>
        </p:txBody>
      </p:sp>
      <p:sp>
        <p:nvSpPr>
          <p:cNvPr id="6" name="Rectangle 5">
            <a:extLst>
              <a:ext uri="{FF2B5EF4-FFF2-40B4-BE49-F238E27FC236}">
                <a16:creationId xmlns:a16="http://schemas.microsoft.com/office/drawing/2014/main" id="{8D6D3A19-C0F0-4EBB-9734-996B921E9162}"/>
              </a:ext>
            </a:extLst>
          </p:cNvPr>
          <p:cNvSpPr/>
          <p:nvPr/>
        </p:nvSpPr>
        <p:spPr>
          <a:xfrm>
            <a:off x="116765" y="959093"/>
            <a:ext cx="11958469" cy="5847755"/>
          </a:xfrm>
          <a:prstGeom prst="rect">
            <a:avLst/>
          </a:prstGeom>
        </p:spPr>
        <p:txBody>
          <a:bodyPr wrap="square">
            <a:spAutoFit/>
          </a:bodyPr>
          <a:lstStyle/>
          <a:p>
            <a:pPr algn="just" rtl="1"/>
            <a:r>
              <a:rPr lang="fa-IR" sz="1600" b="1" dirty="0">
                <a:solidFill>
                  <a:schemeClr val="tx1">
                    <a:lumMod val="95000"/>
                    <a:lumOff val="5000"/>
                  </a:schemeClr>
                </a:solidFill>
                <a:cs typeface="B Nazanin" panose="00000400000000000000" pitchFamily="2" charset="-78"/>
              </a:rPr>
              <a:t>علی‌رغم پتانسیل‌های بالای ایران در حوزه تجارت و ترانزیت، ضعف در دیپلماسی اقتصادی و عدم استفاده از ظرفیت‌های موجود، باعث شده است که ایران سهم کمتری از تجارت جهانی نسبت به رقبای منطقه‌ای خود داشته باشد.</a:t>
            </a:r>
          </a:p>
          <a:p>
            <a:pPr algn="r" rtl="1"/>
            <a:r>
              <a:rPr lang="fa-IR" b="1" i="1" u="sng" dirty="0">
                <a:solidFill>
                  <a:schemeClr val="accent6">
                    <a:lumMod val="50000"/>
                  </a:schemeClr>
                </a:solidFill>
                <a:cs typeface="B Nazanin" panose="00000400000000000000" pitchFamily="2" charset="-78"/>
              </a:rPr>
              <a:t>نکات کلیدی:</a:t>
            </a:r>
          </a:p>
          <a:p>
            <a:pPr algn="r" rtl="1"/>
            <a:r>
              <a:rPr lang="fa-IR" sz="1600" b="1" dirty="0">
                <a:solidFill>
                  <a:srgbClr val="FF0000"/>
                </a:solidFill>
                <a:cs typeface="B Nazanin" panose="00000400000000000000" pitchFamily="2" charset="-78"/>
              </a:rPr>
              <a:t>ضعف دیپلماسی اقتصادی ایران : </a:t>
            </a:r>
            <a:r>
              <a:rPr lang="fa-IR" sz="1600" b="1" dirty="0">
                <a:solidFill>
                  <a:schemeClr val="tx1">
                    <a:lumMod val="95000"/>
                    <a:lumOff val="5000"/>
                  </a:schemeClr>
                </a:solidFill>
                <a:cs typeface="B Nazanin" panose="00000400000000000000" pitchFamily="2" charset="-78"/>
              </a:rPr>
              <a:t>عدم استفاده بهینه از ابزار دیپلماسی اقتصادی برای تامین منافع ملی. </a:t>
            </a:r>
          </a:p>
          <a:p>
            <a:pPr algn="r" rtl="1"/>
            <a:r>
              <a:rPr lang="fa-IR" sz="1600" b="1" dirty="0">
                <a:solidFill>
                  <a:srgbClr val="FF0000"/>
                </a:solidFill>
                <a:cs typeface="B Nazanin" panose="00000400000000000000" pitchFamily="2" charset="-78"/>
              </a:rPr>
              <a:t>کاهش سهم ایران از تجارت جهانی: </a:t>
            </a:r>
            <a:r>
              <a:rPr lang="fa-IR" sz="1600" b="1" dirty="0">
                <a:solidFill>
                  <a:schemeClr val="tx1">
                    <a:lumMod val="95000"/>
                    <a:lumOff val="5000"/>
                  </a:schemeClr>
                </a:solidFill>
                <a:cs typeface="B Nazanin" panose="00000400000000000000" pitchFamily="2" charset="-78"/>
              </a:rPr>
              <a:t>نسبت به رقبای منطقه‌ای مانند ترکیه و عربستان سعودی</a:t>
            </a:r>
          </a:p>
          <a:p>
            <a:pPr algn="r" rtl="1"/>
            <a:r>
              <a:rPr lang="fa-IR" sz="1600" b="1" dirty="0">
                <a:solidFill>
                  <a:srgbClr val="FF0000"/>
                </a:solidFill>
                <a:cs typeface="B Nazanin" panose="00000400000000000000" pitchFamily="2" charset="-78"/>
              </a:rPr>
              <a:t>وجود فرصت‌های صادراتی در کشورهای همسایه: </a:t>
            </a:r>
            <a:r>
              <a:rPr lang="fa-IR" sz="1600" b="1" dirty="0">
                <a:solidFill>
                  <a:schemeClr val="tx1">
                    <a:lumMod val="95000"/>
                    <a:lumOff val="5000"/>
                  </a:schemeClr>
                </a:solidFill>
                <a:cs typeface="B Nazanin" panose="00000400000000000000" pitchFamily="2" charset="-78"/>
              </a:rPr>
              <a:t>اما عدم بهره‌برداری کامل از این فرصت‌ها</a:t>
            </a:r>
          </a:p>
          <a:p>
            <a:pPr algn="r" rtl="1"/>
            <a:r>
              <a:rPr lang="fa-IR" sz="1600" b="1" dirty="0">
                <a:solidFill>
                  <a:srgbClr val="FF0000"/>
                </a:solidFill>
                <a:cs typeface="B Nazanin" panose="00000400000000000000" pitchFamily="2" charset="-78"/>
              </a:rPr>
              <a:t>پیچیدگی اقتصادی و قدرت رقابت بالاتر رقبا: </a:t>
            </a:r>
            <a:r>
              <a:rPr lang="fa-IR" sz="1600" b="1" dirty="0">
                <a:solidFill>
                  <a:schemeClr val="tx1">
                    <a:lumMod val="95000"/>
                    <a:lumOff val="5000"/>
                  </a:schemeClr>
                </a:solidFill>
                <a:cs typeface="B Nazanin" panose="00000400000000000000" pitchFamily="2" charset="-78"/>
              </a:rPr>
              <a:t>کشورهای رقیب از پیچیدگی اقتصادی بالاتری برخوردارند و این امر به آن‌ها برتری در بازارهای منطقه داده است.</a:t>
            </a:r>
          </a:p>
          <a:p>
            <a:pPr algn="r" rtl="1"/>
            <a:r>
              <a:rPr lang="fa-IR" b="1" i="1" u="sng" dirty="0">
                <a:solidFill>
                  <a:schemeClr val="accent6">
                    <a:lumMod val="50000"/>
                  </a:schemeClr>
                </a:solidFill>
                <a:cs typeface="B Nazanin" panose="00000400000000000000" pitchFamily="2" charset="-78"/>
              </a:rPr>
              <a:t>دلایل اصلی مشکلات:</a:t>
            </a:r>
          </a:p>
          <a:p>
            <a:pPr algn="r" rtl="1"/>
            <a:r>
              <a:rPr lang="fa-IR" sz="1600" b="1" dirty="0">
                <a:solidFill>
                  <a:srgbClr val="FF0000"/>
                </a:solidFill>
                <a:cs typeface="B Nazanin" panose="00000400000000000000" pitchFamily="2" charset="-78"/>
              </a:rPr>
              <a:t>عدم رویکرد جامع و چندجانبه در دیپلماسی اقتصادی: </a:t>
            </a:r>
            <a:r>
              <a:rPr lang="fa-IR" sz="1600" b="1" dirty="0">
                <a:solidFill>
                  <a:schemeClr val="tx1">
                    <a:lumMod val="95000"/>
                    <a:lumOff val="5000"/>
                  </a:schemeClr>
                </a:solidFill>
                <a:cs typeface="B Nazanin" panose="00000400000000000000" pitchFamily="2" charset="-78"/>
              </a:rPr>
              <a:t>تمرکز بیش از حد بر یک بعد خاص و عدم توجه به سایر ابعاد</a:t>
            </a:r>
          </a:p>
          <a:p>
            <a:pPr algn="r" rtl="1"/>
            <a:r>
              <a:rPr lang="fa-IR" sz="1600" b="1" dirty="0">
                <a:solidFill>
                  <a:srgbClr val="FF0000"/>
                </a:solidFill>
                <a:cs typeface="B Nazanin" panose="00000400000000000000" pitchFamily="2" charset="-78"/>
              </a:rPr>
              <a:t>تحریم‌های اقتصادی: </a:t>
            </a:r>
            <a:r>
              <a:rPr lang="fa-IR" sz="1600" b="1" dirty="0">
                <a:solidFill>
                  <a:schemeClr val="tx1">
                    <a:lumMod val="95000"/>
                    <a:lumOff val="5000"/>
                  </a:schemeClr>
                </a:solidFill>
                <a:cs typeface="B Nazanin" panose="00000400000000000000" pitchFamily="2" charset="-78"/>
              </a:rPr>
              <a:t>محدودیت در دسترسی به بازارها و جذب سرمایه‌گذاری خارجی</a:t>
            </a:r>
          </a:p>
          <a:p>
            <a:pPr algn="r" rtl="1"/>
            <a:r>
              <a:rPr lang="fa-IR" sz="1600" b="1" dirty="0">
                <a:solidFill>
                  <a:srgbClr val="FF0000"/>
                </a:solidFill>
                <a:cs typeface="B Nazanin" panose="00000400000000000000" pitchFamily="2" charset="-78"/>
              </a:rPr>
              <a:t>کمبود اطلاعات و دانش در حوزه تجارت بین‌الملل: </a:t>
            </a:r>
            <a:r>
              <a:rPr lang="fa-IR" sz="1600" b="1" dirty="0">
                <a:solidFill>
                  <a:schemeClr val="tx1">
                    <a:lumMod val="95000"/>
                    <a:lumOff val="5000"/>
                  </a:schemeClr>
                </a:solidFill>
                <a:cs typeface="B Nazanin" panose="00000400000000000000" pitchFamily="2" charset="-78"/>
              </a:rPr>
              <a:t>در میان فعالان اقتصادی و تصمیم‌گیران</a:t>
            </a:r>
          </a:p>
          <a:p>
            <a:pPr algn="r" rtl="1"/>
            <a:r>
              <a:rPr lang="fa-IR" sz="1600" b="1" dirty="0">
                <a:solidFill>
                  <a:srgbClr val="FF0000"/>
                </a:solidFill>
                <a:cs typeface="B Nazanin" panose="00000400000000000000" pitchFamily="2" charset="-78"/>
              </a:rPr>
              <a:t>عدم حمایت کافی از بخش خصوصی: </a:t>
            </a:r>
            <a:r>
              <a:rPr lang="fa-IR" sz="1600" b="1" dirty="0">
                <a:solidFill>
                  <a:schemeClr val="tx1">
                    <a:lumMod val="95000"/>
                    <a:lumOff val="5000"/>
                  </a:schemeClr>
                </a:solidFill>
                <a:cs typeface="B Nazanin" panose="00000400000000000000" pitchFamily="2" charset="-78"/>
              </a:rPr>
              <a:t>در توسعه صادرات و حضور در بازارهای جهانی</a:t>
            </a:r>
          </a:p>
          <a:p>
            <a:pPr algn="r" rtl="1"/>
            <a:r>
              <a:rPr lang="fa-IR" sz="1600" b="1" dirty="0">
                <a:solidFill>
                  <a:srgbClr val="FF0000"/>
                </a:solidFill>
                <a:cs typeface="B Nazanin" panose="00000400000000000000" pitchFamily="2" charset="-78"/>
              </a:rPr>
              <a:t>نوسانات سیاستی: </a:t>
            </a:r>
            <a:r>
              <a:rPr lang="fa-IR" sz="1600" b="1" dirty="0">
                <a:solidFill>
                  <a:schemeClr val="tx1">
                    <a:lumMod val="95000"/>
                    <a:lumOff val="5000"/>
                  </a:schemeClr>
                </a:solidFill>
                <a:cs typeface="B Nazanin" panose="00000400000000000000" pitchFamily="2" charset="-78"/>
              </a:rPr>
              <a:t>بی‌ثباتی سیاستی و تغییر دولت‌ها در ایران، باعث ایجاد عدم اطمینان در میان سرمایه‌گذاران خارجی شده است.</a:t>
            </a:r>
          </a:p>
          <a:p>
            <a:pPr algn="r" rtl="1"/>
            <a:r>
              <a:rPr lang="fa-IR" b="1" i="1" u="sng" dirty="0">
                <a:solidFill>
                  <a:schemeClr val="accent6">
                    <a:lumMod val="50000"/>
                  </a:schemeClr>
                </a:solidFill>
                <a:cs typeface="B Nazanin" panose="00000400000000000000" pitchFamily="2" charset="-78"/>
              </a:rPr>
              <a:t>پیشنهادات:</a:t>
            </a:r>
          </a:p>
          <a:p>
            <a:pPr algn="r" rtl="1"/>
            <a:r>
              <a:rPr lang="fa-IR" sz="1600" b="1" dirty="0">
                <a:solidFill>
                  <a:srgbClr val="FF0000"/>
                </a:solidFill>
                <a:cs typeface="B Nazanin" panose="00000400000000000000" pitchFamily="2" charset="-78"/>
              </a:rPr>
              <a:t>دیپلماسی اقتصادی جامع:</a:t>
            </a:r>
            <a:r>
              <a:rPr lang="fa-IR" sz="1600" b="1" dirty="0">
                <a:solidFill>
                  <a:schemeClr val="tx1">
                    <a:lumMod val="95000"/>
                    <a:lumOff val="5000"/>
                  </a:schemeClr>
                </a:solidFill>
                <a:cs typeface="B Nazanin" panose="00000400000000000000" pitchFamily="2" charset="-78"/>
              </a:rPr>
              <a:t>ایجاد یک </a:t>
            </a:r>
            <a:r>
              <a:rPr lang="fa-IR" sz="1600" b="1" dirty="0">
                <a:solidFill>
                  <a:schemeClr val="bg2">
                    <a:lumMod val="75000"/>
                  </a:schemeClr>
                </a:solidFill>
                <a:cs typeface="B Nazanin" panose="00000400000000000000" pitchFamily="2" charset="-78"/>
              </a:rPr>
              <a:t>نهاد هماهنگ‌کننده برای تدوین و اجرای یک استراتژی واحد دیپلماسی اقتصادی</a:t>
            </a:r>
            <a:r>
              <a:rPr lang="fa-IR" sz="1600" b="1" dirty="0">
                <a:solidFill>
                  <a:schemeClr val="tx1">
                    <a:lumMod val="95000"/>
                    <a:lumOff val="5000"/>
                  </a:schemeClr>
                </a:solidFill>
                <a:cs typeface="B Nazanin" panose="00000400000000000000" pitchFamily="2" charset="-78"/>
              </a:rPr>
              <a:t> متشکل از وزارتخانه‌های مرتبط (خارجه، صمت، اقتصاد)، بانک مرکزی و بخش خصوصی (اتاق‌های بازرگانی و تشکل‌ها)، تدوین یک استراتژی جامع و بلندمدت برای توسعه تجارت خارجی، تقویت روابط اقتصادی با کشورهای همسایه و سایر شرکای تجاری، استفاده از ظرفیت‌های دیپلماسی فرهنگی و علمی برای تقویت روابط اقتصادی).</a:t>
            </a:r>
          </a:p>
          <a:p>
            <a:pPr algn="r" rtl="1"/>
            <a:r>
              <a:rPr lang="fa-IR" sz="1600" b="1" dirty="0">
                <a:solidFill>
                  <a:srgbClr val="FF0000"/>
                </a:solidFill>
                <a:cs typeface="B Nazanin" panose="00000400000000000000" pitchFamily="2" charset="-78"/>
              </a:rPr>
              <a:t>تقویت بخش خصوصی: </a:t>
            </a:r>
            <a:r>
              <a:rPr lang="fa-IR" sz="1600" b="1" dirty="0">
                <a:solidFill>
                  <a:schemeClr val="tx1">
                    <a:lumMod val="95000"/>
                    <a:lumOff val="5000"/>
                  </a:schemeClr>
                </a:solidFill>
                <a:cs typeface="B Nazanin" panose="00000400000000000000" pitchFamily="2" charset="-78"/>
              </a:rPr>
              <a:t>(حمایت از توسعه صادرات توسط بخش خصوصی، ارائه تسهیلات مالی و اعتباری به صادرکنندگان، ایجاد زیرساخت‌های لازم برای توسعه صادرات، تشکیل کنسرسیوم‌های صادراتی)</a:t>
            </a:r>
          </a:p>
          <a:p>
            <a:pPr algn="r" rtl="1"/>
            <a:r>
              <a:rPr lang="fa-IR" sz="1600" b="1" dirty="0">
                <a:solidFill>
                  <a:srgbClr val="FF0000"/>
                </a:solidFill>
                <a:cs typeface="B Nazanin" panose="00000400000000000000" pitchFamily="2" charset="-78"/>
              </a:rPr>
              <a:t>توجه به کیفیت محصولات: </a:t>
            </a:r>
            <a:r>
              <a:rPr lang="fa-IR" sz="1600" b="1" dirty="0">
                <a:solidFill>
                  <a:schemeClr val="tx1">
                    <a:lumMod val="95000"/>
                    <a:lumOff val="5000"/>
                  </a:schemeClr>
                </a:solidFill>
                <a:cs typeface="B Nazanin" panose="00000400000000000000" pitchFamily="2" charset="-78"/>
              </a:rPr>
              <a:t>(بهبود کیفیت محصولات و استانداردسازی آن‌ها، ایجاد برندهای قوی برای محصولات ایرانی، تنوع‌بخشی به سبد صادراتی:</a:t>
            </a:r>
          </a:p>
          <a:p>
            <a:pPr lvl="1" algn="r" rtl="1"/>
            <a:r>
              <a:rPr lang="fa-IR" sz="1600" b="1" dirty="0">
                <a:solidFill>
                  <a:schemeClr val="tx1">
                    <a:lumMod val="95000"/>
                    <a:lumOff val="5000"/>
                  </a:schemeClr>
                </a:solidFill>
                <a:cs typeface="B Nazanin" panose="00000400000000000000" pitchFamily="2" charset="-78"/>
              </a:rPr>
              <a:t>کاهش وابستگی به صادرات نفت و گاز، توسعه صادرات محصولات با ارزش افزوده بالا، شناسایی بازارهای جدید برای محصولات ایرانی</a:t>
            </a:r>
          </a:p>
          <a:p>
            <a:pPr algn="r" rtl="1"/>
            <a:r>
              <a:rPr lang="fa-IR" sz="1600" b="1" dirty="0">
                <a:solidFill>
                  <a:srgbClr val="FF0000"/>
                </a:solidFill>
                <a:cs typeface="B Nazanin" panose="00000400000000000000" pitchFamily="2" charset="-78"/>
              </a:rPr>
              <a:t>استفاده از ظرفیت‌های ترانزیتی:</a:t>
            </a:r>
            <a:r>
              <a:rPr lang="fa-IR" sz="1600" b="1" dirty="0">
                <a:solidFill>
                  <a:schemeClr val="tx1">
                    <a:lumMod val="95000"/>
                    <a:lumOff val="5000"/>
                  </a:schemeClr>
                </a:solidFill>
                <a:cs typeface="B Nazanin" panose="00000400000000000000" pitchFamily="2" charset="-78"/>
              </a:rPr>
              <a:t>(توسعه کریدورهای ترانزیتی، بهبود زیرساخت‌های ترانزیتی، جذب کالاهای ترانزیتی، </a:t>
            </a:r>
            <a:r>
              <a:rPr lang="fa-IR" sz="1600" b="1" dirty="0">
                <a:solidFill>
                  <a:schemeClr val="tx2">
                    <a:lumMod val="60000"/>
                    <a:lumOff val="40000"/>
                  </a:schemeClr>
                </a:solidFill>
                <a:cs typeface="B Nazanin" panose="00000400000000000000" pitchFamily="2" charset="-78"/>
              </a:rPr>
              <a:t>ایجاد زمینه‌های حضور در زنجیره‌های ارزش جهانی و منطقه‌ای</a:t>
            </a:r>
            <a:r>
              <a:rPr lang="fa-IR" sz="1600" b="1" dirty="0">
                <a:solidFill>
                  <a:schemeClr val="tx1">
                    <a:lumMod val="95000"/>
                    <a:lumOff val="5000"/>
                  </a:schemeClr>
                </a:solidFill>
                <a:cs typeface="B Nazanin" panose="00000400000000000000" pitchFamily="2" charset="-78"/>
              </a:rPr>
              <a:t>)</a:t>
            </a:r>
            <a:endParaRPr lang="en-US" sz="1600" b="1" dirty="0">
              <a:solidFill>
                <a:schemeClr val="tx1">
                  <a:lumMod val="95000"/>
                  <a:lumOff val="5000"/>
                </a:schemeClr>
              </a:solidFill>
              <a:cs typeface="B Nazanin" panose="00000400000000000000" pitchFamily="2" charset="-78"/>
            </a:endParaRPr>
          </a:p>
        </p:txBody>
      </p:sp>
      <p:pic>
        <p:nvPicPr>
          <p:cNvPr id="7" name="Picture 6">
            <a:extLst>
              <a:ext uri="{FF2B5EF4-FFF2-40B4-BE49-F238E27FC236}">
                <a16:creationId xmlns:a16="http://schemas.microsoft.com/office/drawing/2014/main" id="{56C7D195-AD5B-4043-8E5A-41FE6B2BC3D0}"/>
              </a:ext>
            </a:extLst>
          </p:cNvPr>
          <p:cNvPicPr/>
          <p:nvPr/>
        </p:nvPicPr>
        <p:blipFill rotWithShape="1">
          <a:blip r:embed="rId2" cstate="print"/>
          <a:srcRect l="20547" t="-1" r="20091" b="27522"/>
          <a:stretch/>
        </p:blipFill>
        <p:spPr bwMode="auto">
          <a:xfrm>
            <a:off x="0" y="0"/>
            <a:ext cx="781050" cy="887953"/>
          </a:xfrm>
          <a:prstGeom prst="rect">
            <a:avLst/>
          </a:prstGeom>
          <a:noFill/>
          <a:ln w="9525">
            <a:noFill/>
            <a:miter lim="800000"/>
            <a:headEnd/>
            <a:tailEnd/>
          </a:ln>
        </p:spPr>
      </p:pic>
    </p:spTree>
    <p:extLst>
      <p:ext uri="{BB962C8B-B14F-4D97-AF65-F5344CB8AC3E}">
        <p14:creationId xmlns:p14="http://schemas.microsoft.com/office/powerpoint/2010/main" val="140301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610723-292D-4F1E-9630-DAFBB055DF78}"/>
              </a:ext>
            </a:extLst>
          </p:cNvPr>
          <p:cNvSpPr>
            <a:spLocks noGrp="1"/>
          </p:cNvSpPr>
          <p:nvPr>
            <p:ph type="ctrTitle"/>
          </p:nvPr>
        </p:nvSpPr>
        <p:spPr>
          <a:xfrm>
            <a:off x="1367883" y="3341456"/>
            <a:ext cx="9144000" cy="996369"/>
          </a:xfrm>
        </p:spPr>
        <p:txBody>
          <a:bodyPr/>
          <a:lstStyle/>
          <a:p>
            <a:r>
              <a:rPr lang="fa-IR" b="1" dirty="0">
                <a:solidFill>
                  <a:schemeClr val="accent6">
                    <a:lumMod val="50000"/>
                  </a:schemeClr>
                </a:solidFill>
                <a:cs typeface="B Titr" panose="00000700000000000000" pitchFamily="2" charset="-78"/>
              </a:rPr>
              <a:t>سپاس از توجه شما</a:t>
            </a:r>
            <a:endParaRPr lang="en-US" b="1" dirty="0">
              <a:solidFill>
                <a:schemeClr val="accent6">
                  <a:lumMod val="50000"/>
                </a:schemeClr>
              </a:solidFill>
              <a:cs typeface="B Titr" panose="00000700000000000000" pitchFamily="2" charset="-78"/>
            </a:endParaRPr>
          </a:p>
        </p:txBody>
      </p:sp>
      <p:sp>
        <p:nvSpPr>
          <p:cNvPr id="4" name="Slide Number Placeholder 3">
            <a:extLst>
              <a:ext uri="{FF2B5EF4-FFF2-40B4-BE49-F238E27FC236}">
                <a16:creationId xmlns:a16="http://schemas.microsoft.com/office/drawing/2014/main" id="{E219889F-D69B-4C98-A74F-B8687F739706}"/>
              </a:ext>
            </a:extLst>
          </p:cNvPr>
          <p:cNvSpPr>
            <a:spLocks noGrp="1"/>
          </p:cNvSpPr>
          <p:nvPr>
            <p:ph type="sldNum" sz="quarter" idx="12"/>
          </p:nvPr>
        </p:nvSpPr>
        <p:spPr/>
        <p:txBody>
          <a:bodyPr/>
          <a:lstStyle/>
          <a:p>
            <a:fld id="{FD248497-0C59-4608-A99C-25313E3FD58B}" type="slidenum">
              <a:rPr lang="en-US" smtClean="0"/>
              <a:pPr/>
              <a:t>14</a:t>
            </a:fld>
            <a:endParaRPr lang="en-US"/>
          </a:p>
        </p:txBody>
      </p:sp>
    </p:spTree>
    <p:extLst>
      <p:ext uri="{BB962C8B-B14F-4D97-AF65-F5344CB8AC3E}">
        <p14:creationId xmlns:p14="http://schemas.microsoft.com/office/powerpoint/2010/main" val="20147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59" y="376545"/>
            <a:ext cx="8261196" cy="887953"/>
          </a:xfrm>
        </p:spPr>
        <p:txBody>
          <a:bodyPr>
            <a:normAutofit/>
          </a:bodyPr>
          <a:lstStyle/>
          <a:p>
            <a:pPr>
              <a:lnSpc>
                <a:spcPct val="100000"/>
              </a:lnSpc>
              <a:spcBef>
                <a:spcPts val="600"/>
              </a:spcBef>
              <a:spcAft>
                <a:spcPts val="600"/>
              </a:spcAft>
            </a:pPr>
            <a:r>
              <a:rPr lang="fa-IR" sz="2800" dirty="0">
                <a:solidFill>
                  <a:schemeClr val="tx1">
                    <a:lumMod val="95000"/>
                    <a:lumOff val="5000"/>
                  </a:schemeClr>
                </a:solidFill>
                <a:cs typeface="B Titr" panose="00000700000000000000" pitchFamily="2" charset="-78"/>
              </a:rPr>
              <a:t>دیپلماسی اقتصادی و رقابت در بازار کشورهای همسایه ایران</a:t>
            </a:r>
            <a:endParaRPr lang="en-US" sz="2800" dirty="0">
              <a:solidFill>
                <a:schemeClr val="tx1">
                  <a:lumMod val="95000"/>
                  <a:lumOff val="5000"/>
                </a:schemeClr>
              </a:solidFill>
              <a:cs typeface="B Titr" panose="00000700000000000000" pitchFamily="2" charset="-78"/>
            </a:endParaRPr>
          </a:p>
        </p:txBody>
      </p:sp>
      <p:sp>
        <p:nvSpPr>
          <p:cNvPr id="3" name="Content Placeholder 2"/>
          <p:cNvSpPr>
            <a:spLocks noGrp="1"/>
          </p:cNvSpPr>
          <p:nvPr>
            <p:ph type="subTitle" idx="1"/>
          </p:nvPr>
        </p:nvSpPr>
        <p:spPr>
          <a:xfrm>
            <a:off x="256479" y="1476376"/>
            <a:ext cx="8158976" cy="5172074"/>
          </a:xfrm>
        </p:spPr>
        <p:txBody>
          <a:bodyPr>
            <a:noAutofit/>
          </a:bodyPr>
          <a:lstStyle/>
          <a:p>
            <a:pPr lvl="0" algn="just" rtl="1" eaLnBrk="0" fontAlgn="base" hangingPunct="0">
              <a:lnSpc>
                <a:spcPct val="120000"/>
              </a:lnSpc>
              <a:spcBef>
                <a:spcPts val="600"/>
              </a:spcBef>
              <a:spcAft>
                <a:spcPts val="600"/>
              </a:spcAft>
            </a:pPr>
            <a:r>
              <a:rPr lang="fa-IR" sz="2000" dirty="0">
                <a:solidFill>
                  <a:srgbClr val="C00000"/>
                </a:solidFill>
                <a:latin typeface="Arial" panose="020B0604020202020204" pitchFamily="34" charset="0"/>
                <a:cs typeface="B Titr" panose="00000700000000000000" pitchFamily="2" charset="-78"/>
              </a:rPr>
              <a:t>مقدمه</a:t>
            </a:r>
          </a:p>
          <a:p>
            <a:pPr marL="285750" lvl="0" indent="-285750" algn="just" rtl="1" eaLnBrk="0" fontAlgn="base" hangingPunct="0">
              <a:lnSpc>
                <a:spcPct val="120000"/>
              </a:lnSpc>
              <a:spcBef>
                <a:spcPts val="600"/>
              </a:spcBef>
              <a:spcAft>
                <a:spcPts val="600"/>
              </a:spcAft>
              <a:buFont typeface="Wingdings" panose="05000000000000000000" pitchFamily="2" charset="2"/>
              <a:buChar char="v"/>
            </a:pPr>
            <a:r>
              <a:rPr lang="fa-IR" sz="1400" dirty="0">
                <a:solidFill>
                  <a:srgbClr val="000099"/>
                </a:solidFill>
                <a:latin typeface="Arial" panose="020B0604020202020204" pitchFamily="34" charset="0"/>
                <a:cs typeface="B Titr" panose="00000700000000000000" pitchFamily="2" charset="-78"/>
              </a:rPr>
              <a:t>دیپلماسی اقتصادی </a:t>
            </a:r>
            <a:r>
              <a:rPr lang="fa-IR" sz="1400" dirty="0">
                <a:solidFill>
                  <a:schemeClr val="tx1">
                    <a:lumMod val="95000"/>
                    <a:lumOff val="5000"/>
                  </a:schemeClr>
                </a:solidFill>
                <a:latin typeface="Arial" panose="020B0604020202020204" pitchFamily="34" charset="0"/>
                <a:cs typeface="B Titr" panose="00000700000000000000" pitchFamily="2" charset="-78"/>
              </a:rPr>
              <a:t>در واقع به تلاقی سیاست خارجی و اقتصاد اطلاق می‌شود. جایی که دولت‌ها از ابزارهای اقتصادی (مانند تجارت، سرمایه‌گذاری، کمک‌های توسعه‌ای) برای پیشبرد اهداف سیاست خارجی خود و همچنین از ابزارهای دیپلماتیک (مذاکرات و توافق‌نامه‌ها) برای پیشبرد اهداف اقتصادی استفاده می‌کنند.</a:t>
            </a:r>
          </a:p>
          <a:p>
            <a:pPr marL="285750" lvl="0" indent="-285750" algn="just" rtl="1" eaLnBrk="0" fontAlgn="base" hangingPunct="0">
              <a:lnSpc>
                <a:spcPct val="120000"/>
              </a:lnSpc>
              <a:spcBef>
                <a:spcPts val="600"/>
              </a:spcBef>
              <a:spcAft>
                <a:spcPts val="600"/>
              </a:spcAft>
              <a:buFont typeface="Wingdings" panose="05000000000000000000" pitchFamily="2" charset="2"/>
              <a:buChar char="v"/>
            </a:pPr>
            <a:r>
              <a:rPr lang="ar-SA" altLang="en-US" sz="1400" dirty="0">
                <a:solidFill>
                  <a:schemeClr val="tx1">
                    <a:lumMod val="95000"/>
                    <a:lumOff val="5000"/>
                  </a:schemeClr>
                </a:solidFill>
                <a:latin typeface="Arial" panose="020B0604020202020204" pitchFamily="34" charset="0"/>
                <a:cs typeface="B Titr" panose="00000700000000000000" pitchFamily="2" charset="-78"/>
              </a:rPr>
              <a:t>دیپلماسی </a:t>
            </a:r>
            <a:r>
              <a:rPr lang="ar-SA" altLang="en-US" sz="1400" dirty="0">
                <a:solidFill>
                  <a:schemeClr val="tx1">
                    <a:lumMod val="95000"/>
                    <a:lumOff val="5000"/>
                  </a:schemeClr>
                </a:solidFill>
                <a:effectLst/>
                <a:latin typeface="Arial" panose="020B0604020202020204" pitchFamily="34" charset="0"/>
                <a:cs typeface="B Titr" panose="00000700000000000000" pitchFamily="2" charset="-78"/>
              </a:rPr>
              <a:t>اقتصادی ابزاری قدرتمند برای توسعه </a:t>
            </a:r>
            <a:r>
              <a:rPr lang="fa-IR" altLang="en-US" sz="1400" dirty="0">
                <a:solidFill>
                  <a:schemeClr val="tx1">
                    <a:lumMod val="95000"/>
                    <a:lumOff val="5000"/>
                  </a:schemeClr>
                </a:solidFill>
                <a:effectLst/>
                <a:latin typeface="Arial" panose="020B0604020202020204" pitchFamily="34" charset="0"/>
                <a:cs typeface="B Titr" panose="00000700000000000000" pitchFamily="2" charset="-78"/>
              </a:rPr>
              <a:t>اقتصادی و افزایش رفاه ملی  از طریق تعاملات بین‌المللی است.</a:t>
            </a:r>
          </a:p>
          <a:p>
            <a:pPr marL="285750" indent="-285750" algn="just" rtl="1" eaLnBrk="0" fontAlgn="base" hangingPunct="0">
              <a:spcBef>
                <a:spcPct val="0"/>
              </a:spcBef>
              <a:spcAft>
                <a:spcPct val="0"/>
              </a:spcAft>
              <a:buFont typeface="Wingdings" panose="05000000000000000000" pitchFamily="2" charset="2"/>
              <a:buChar char="v"/>
            </a:pPr>
            <a:r>
              <a:rPr lang="ar-SA" altLang="en-US" sz="1400" dirty="0">
                <a:solidFill>
                  <a:schemeClr val="tx1">
                    <a:lumMod val="95000"/>
                    <a:lumOff val="5000"/>
                  </a:schemeClr>
                </a:solidFill>
                <a:latin typeface="Arial" panose="020B0604020202020204" pitchFamily="34" charset="0"/>
                <a:cs typeface="B Titr" panose="00000700000000000000" pitchFamily="2" charset="-78"/>
              </a:rPr>
              <a:t>برای موفقیت در دیپلماسی اقتصادی، هماهنگی بین ابعاد سیاسی، امنیتی، اقتصادی، اجتماعی و فرهنگی ضروری است</a:t>
            </a:r>
            <a:r>
              <a:rPr lang="fa-IR" altLang="en-US" sz="1400" dirty="0">
                <a:solidFill>
                  <a:schemeClr val="tx1">
                    <a:lumMod val="95000"/>
                    <a:lumOff val="5000"/>
                  </a:schemeClr>
                </a:solidFill>
                <a:latin typeface="Arial" panose="020B0604020202020204" pitchFamily="34" charset="0"/>
                <a:cs typeface="B Titr" panose="00000700000000000000" pitchFamily="2" charset="-78"/>
              </a:rPr>
              <a:t>.</a:t>
            </a:r>
          </a:p>
          <a:p>
            <a:pPr marL="285750" lvl="0" indent="-285750" algn="just" rtl="1" eaLnBrk="0" fontAlgn="base" hangingPunct="0">
              <a:lnSpc>
                <a:spcPct val="120000"/>
              </a:lnSpc>
              <a:spcBef>
                <a:spcPts val="600"/>
              </a:spcBef>
              <a:spcAft>
                <a:spcPts val="600"/>
              </a:spcAft>
              <a:buFont typeface="Wingdings" panose="05000000000000000000" pitchFamily="2" charset="2"/>
              <a:buChar char="v"/>
            </a:pPr>
            <a:r>
              <a:rPr lang="fa-IR" altLang="en-US" sz="1400" dirty="0">
                <a:solidFill>
                  <a:srgbClr val="000099"/>
                </a:solidFill>
                <a:latin typeface="Arial" panose="020B0604020202020204" pitchFamily="34" charset="0"/>
                <a:cs typeface="B Titr" panose="00000700000000000000" pitchFamily="2" charset="-78"/>
              </a:rPr>
              <a:t>اهمیت کشورهای همسایه در اقتصاد کشور: </a:t>
            </a:r>
          </a:p>
          <a:p>
            <a:pPr lvl="1" algn="just" rtl="1" eaLnBrk="0" fontAlgn="base" hangingPunct="0">
              <a:spcBef>
                <a:spcPts val="600"/>
              </a:spcBef>
              <a:spcAft>
                <a:spcPts val="600"/>
              </a:spcAft>
            </a:pPr>
            <a:r>
              <a:rPr lang="fa-IR" altLang="en-US" sz="1200" dirty="0">
                <a:solidFill>
                  <a:schemeClr val="tx1">
                    <a:lumMod val="95000"/>
                    <a:lumOff val="5000"/>
                  </a:schemeClr>
                </a:solidFill>
                <a:latin typeface="Arial" panose="020B0604020202020204" pitchFamily="34" charset="0"/>
                <a:cs typeface="B Titr" panose="00000700000000000000" pitchFamily="2" charset="-78"/>
              </a:rPr>
              <a:t>توسعه روابط تجاری و اقتصادی با کشورهای همسایه از اهداف توسعه صادرات در برنامه های بالادستی کشور طی دهه اخیر بوده است.</a:t>
            </a:r>
          </a:p>
          <a:p>
            <a:pPr marL="285750" lvl="0" indent="-285750" algn="just" rtl="1" eaLnBrk="0" fontAlgn="base" hangingPunct="0">
              <a:lnSpc>
                <a:spcPct val="120000"/>
              </a:lnSpc>
              <a:spcBef>
                <a:spcPts val="600"/>
              </a:spcBef>
              <a:spcAft>
                <a:spcPts val="600"/>
              </a:spcAft>
              <a:buFont typeface="Wingdings" panose="05000000000000000000" pitchFamily="2" charset="2"/>
              <a:buChar char="v"/>
            </a:pPr>
            <a:r>
              <a:rPr lang="ar-SA" altLang="en-US" sz="1400" dirty="0">
                <a:solidFill>
                  <a:srgbClr val="000099"/>
                </a:solidFill>
                <a:latin typeface="Arial" panose="020B0604020202020204" pitchFamily="34" charset="0"/>
                <a:cs typeface="B Titr" panose="00000700000000000000" pitchFamily="2" charset="-78"/>
              </a:rPr>
              <a:t>چالش‌های موجو</a:t>
            </a:r>
            <a:r>
              <a:rPr lang="fa-IR" altLang="en-US" sz="1400" dirty="0">
                <a:solidFill>
                  <a:srgbClr val="000099"/>
                </a:solidFill>
                <a:latin typeface="Arial" panose="020B0604020202020204" pitchFamily="34" charset="0"/>
                <a:cs typeface="B Titr" panose="00000700000000000000" pitchFamily="2" charset="-78"/>
              </a:rPr>
              <a:t>د:</a:t>
            </a:r>
          </a:p>
          <a:p>
            <a:pPr lvl="1" algn="just" rtl="1" eaLnBrk="0" fontAlgn="base" hangingPunct="0">
              <a:spcBef>
                <a:spcPts val="600"/>
              </a:spcBef>
              <a:spcAft>
                <a:spcPts val="600"/>
              </a:spcAft>
            </a:pPr>
            <a:r>
              <a:rPr lang="fa-IR" altLang="en-US" sz="1000" dirty="0">
                <a:solidFill>
                  <a:schemeClr val="tx1">
                    <a:lumMod val="95000"/>
                    <a:lumOff val="5000"/>
                  </a:schemeClr>
                </a:solidFill>
                <a:latin typeface="Arial" panose="020B0604020202020204" pitchFamily="34" charset="0"/>
                <a:cs typeface="B Titr" panose="00000700000000000000" pitchFamily="2" charset="-78"/>
              </a:rPr>
              <a:t> </a:t>
            </a:r>
            <a:r>
              <a:rPr lang="ar-SA" altLang="en-US" sz="1200" dirty="0">
                <a:solidFill>
                  <a:schemeClr val="tx1">
                    <a:lumMod val="95000"/>
                    <a:lumOff val="5000"/>
                  </a:schemeClr>
                </a:solidFill>
                <a:latin typeface="Arial" panose="020B0604020202020204" pitchFamily="34" charset="0"/>
                <a:cs typeface="B Titr" panose="00000700000000000000" pitchFamily="2" charset="-78"/>
              </a:rPr>
              <a:t>ضعف</a:t>
            </a:r>
            <a:r>
              <a:rPr lang="fa-IR" altLang="en-US" sz="1200" dirty="0">
                <a:solidFill>
                  <a:schemeClr val="tx1">
                    <a:lumMod val="95000"/>
                    <a:lumOff val="5000"/>
                  </a:schemeClr>
                </a:solidFill>
                <a:latin typeface="Arial" panose="020B0604020202020204" pitchFamily="34" charset="0"/>
                <a:cs typeface="B Titr" panose="00000700000000000000" pitchFamily="2" charset="-78"/>
              </a:rPr>
              <a:t> در</a:t>
            </a:r>
            <a:r>
              <a:rPr lang="ar-SA" altLang="en-US" sz="1200" dirty="0">
                <a:solidFill>
                  <a:schemeClr val="tx1">
                    <a:lumMod val="95000"/>
                    <a:lumOff val="5000"/>
                  </a:schemeClr>
                </a:solidFill>
                <a:latin typeface="Arial" panose="020B0604020202020204" pitchFamily="34" charset="0"/>
                <a:cs typeface="B Titr" panose="00000700000000000000" pitchFamily="2" charset="-78"/>
              </a:rPr>
              <a:t> ثبات سیاس</a:t>
            </a:r>
            <a:r>
              <a:rPr lang="fa-IR" altLang="en-US" sz="1200" dirty="0">
                <a:solidFill>
                  <a:schemeClr val="tx1">
                    <a:lumMod val="95000"/>
                    <a:lumOff val="5000"/>
                  </a:schemeClr>
                </a:solidFill>
                <a:latin typeface="Arial" panose="020B0604020202020204" pitchFamily="34" charset="0"/>
                <a:cs typeface="B Titr" panose="00000700000000000000" pitchFamily="2" charset="-78"/>
              </a:rPr>
              <a:t>ت</a:t>
            </a:r>
            <a:r>
              <a:rPr lang="ar-SA" altLang="en-US" sz="1200" dirty="0">
                <a:solidFill>
                  <a:schemeClr val="tx1">
                    <a:lumMod val="95000"/>
                    <a:lumOff val="5000"/>
                  </a:schemeClr>
                </a:solidFill>
                <a:latin typeface="Arial" panose="020B0604020202020204" pitchFamily="34" charset="0"/>
                <a:cs typeface="B Titr" panose="00000700000000000000" pitchFamily="2" charset="-78"/>
              </a:rPr>
              <a:t>ی، </a:t>
            </a:r>
            <a:r>
              <a:rPr lang="fa-IR" altLang="en-US" sz="1200" dirty="0">
                <a:solidFill>
                  <a:schemeClr val="tx1">
                    <a:lumMod val="95000"/>
                    <a:lumOff val="5000"/>
                  </a:schemeClr>
                </a:solidFill>
                <a:latin typeface="Arial" panose="020B0604020202020204" pitchFamily="34" charset="0"/>
                <a:cs typeface="B Titr" panose="00000700000000000000" pitchFamily="2" charset="-78"/>
              </a:rPr>
              <a:t>محدودیت‌های ناشی از تحریم‌‌های بین‌المللی، ‌</a:t>
            </a:r>
            <a:r>
              <a:rPr lang="ar-SA" altLang="en-US" sz="1200" dirty="0">
                <a:solidFill>
                  <a:schemeClr val="tx1">
                    <a:lumMod val="95000"/>
                    <a:lumOff val="5000"/>
                  </a:schemeClr>
                </a:solidFill>
                <a:latin typeface="Arial" panose="020B0604020202020204" pitchFamily="34" charset="0"/>
                <a:cs typeface="B Titr" panose="00000700000000000000" pitchFamily="2" charset="-78"/>
              </a:rPr>
              <a:t>رقابت‌پذیری پایین محصولات ایرانی</a:t>
            </a:r>
            <a:r>
              <a:rPr lang="fa-IR" altLang="en-US" sz="1200" dirty="0">
                <a:solidFill>
                  <a:schemeClr val="tx1">
                    <a:lumMod val="95000"/>
                    <a:lumOff val="5000"/>
                  </a:schemeClr>
                </a:solidFill>
                <a:latin typeface="Arial" panose="020B0604020202020204" pitchFamily="34" charset="0"/>
                <a:cs typeface="B Titr" panose="00000700000000000000" pitchFamily="2" charset="-78"/>
              </a:rPr>
              <a:t> </a:t>
            </a:r>
            <a:r>
              <a:rPr lang="ar-SA" altLang="en-US" sz="1200" dirty="0">
                <a:solidFill>
                  <a:schemeClr val="tx1">
                    <a:lumMod val="95000"/>
                    <a:lumOff val="5000"/>
                  </a:schemeClr>
                </a:solidFill>
                <a:latin typeface="Arial" panose="020B0604020202020204" pitchFamily="34" charset="0"/>
                <a:cs typeface="B Titr" panose="00000700000000000000" pitchFamily="2" charset="-78"/>
              </a:rPr>
              <a:t>و نفوذ کشورهای </a:t>
            </a:r>
            <a:r>
              <a:rPr lang="fa-IR" altLang="en-US" sz="1200" dirty="0">
                <a:solidFill>
                  <a:schemeClr val="tx1">
                    <a:lumMod val="95000"/>
                    <a:lumOff val="5000"/>
                  </a:schemeClr>
                </a:solidFill>
                <a:latin typeface="Arial" panose="020B0604020202020204" pitchFamily="34" charset="0"/>
                <a:cs typeface="B Titr" panose="00000700000000000000" pitchFamily="2" charset="-78"/>
              </a:rPr>
              <a:t>رقیب در بازار هدف</a:t>
            </a:r>
            <a:r>
              <a:rPr lang="ar-SA" altLang="en-US" sz="1200" dirty="0">
                <a:solidFill>
                  <a:schemeClr val="tx1">
                    <a:lumMod val="95000"/>
                    <a:lumOff val="5000"/>
                  </a:schemeClr>
                </a:solidFill>
                <a:latin typeface="Arial" panose="020B0604020202020204" pitchFamily="34" charset="0"/>
                <a:cs typeface="B Titr" panose="00000700000000000000" pitchFamily="2" charset="-78"/>
              </a:rPr>
              <a:t>، از جمله چالش‌های اصلی در توسعه روابط تجاری ایران با </a:t>
            </a:r>
            <a:r>
              <a:rPr lang="fa-IR" altLang="en-US" sz="1200" dirty="0">
                <a:solidFill>
                  <a:schemeClr val="tx1">
                    <a:lumMod val="95000"/>
                    <a:lumOff val="5000"/>
                  </a:schemeClr>
                </a:solidFill>
                <a:latin typeface="Arial" panose="020B0604020202020204" pitchFamily="34" charset="0"/>
                <a:cs typeface="B Titr" panose="00000700000000000000" pitchFamily="2" charset="-78"/>
              </a:rPr>
              <a:t>15 کشور همسایه است.</a:t>
            </a:r>
            <a:endParaRPr lang="en-US" altLang="en-US" sz="1200" dirty="0">
              <a:solidFill>
                <a:schemeClr val="tx1">
                  <a:lumMod val="95000"/>
                  <a:lumOff val="5000"/>
                </a:schemeClr>
              </a:solidFill>
              <a:latin typeface="Arial" panose="020B0604020202020204" pitchFamily="34" charset="0"/>
              <a:cs typeface="B Titr" panose="00000700000000000000" pitchFamily="2" charset="-78"/>
            </a:endParaRPr>
          </a:p>
          <a:p>
            <a:pPr lvl="1" algn="just" rtl="1" eaLnBrk="0" fontAlgn="base" hangingPunct="0">
              <a:spcBef>
                <a:spcPts val="600"/>
              </a:spcBef>
              <a:spcAft>
                <a:spcPts val="600"/>
              </a:spcAft>
            </a:pPr>
            <a:r>
              <a:rPr lang="fa-IR" altLang="en-US" sz="1200" dirty="0">
                <a:solidFill>
                  <a:schemeClr val="tx1">
                    <a:lumMod val="95000"/>
                    <a:lumOff val="5000"/>
                  </a:schemeClr>
                </a:solidFill>
                <a:latin typeface="Arial" panose="020B0604020202020204" pitchFamily="34" charset="0"/>
                <a:cs typeface="B Titr" panose="00000700000000000000" pitchFamily="2" charset="-78"/>
              </a:rPr>
              <a:t>شاخص‌های بین‌المللی مبین وجود این چالش‌ها:  </a:t>
            </a:r>
          </a:p>
          <a:p>
            <a:pPr lvl="6" algn="just" rtl="1" eaLnBrk="0" fontAlgn="base" hangingPunct="0">
              <a:spcBef>
                <a:spcPts val="600"/>
              </a:spcBef>
              <a:spcAft>
                <a:spcPts val="600"/>
              </a:spcAft>
            </a:pPr>
            <a:r>
              <a:rPr lang="ar-SA" altLang="en-US" sz="1100" dirty="0">
                <a:solidFill>
                  <a:srgbClr val="C00000"/>
                </a:solidFill>
                <a:latin typeface="Arial" panose="020B0604020202020204" pitchFamily="34" charset="0"/>
                <a:cs typeface="B Titr" panose="00000700000000000000" pitchFamily="2" charset="-78"/>
              </a:rPr>
              <a:t>شاخص</a:t>
            </a:r>
            <a:r>
              <a:rPr lang="fa-IR" altLang="en-US" sz="1100" dirty="0">
                <a:solidFill>
                  <a:srgbClr val="C00000"/>
                </a:solidFill>
                <a:latin typeface="Arial" panose="020B0604020202020204" pitchFamily="34" charset="0"/>
                <a:cs typeface="B Titr" panose="00000700000000000000" pitchFamily="2" charset="-78"/>
              </a:rPr>
              <a:t> </a:t>
            </a:r>
            <a:r>
              <a:rPr lang="ar-SA" altLang="en-US" sz="1100" dirty="0">
                <a:solidFill>
                  <a:srgbClr val="C00000"/>
                </a:solidFill>
                <a:latin typeface="Arial" panose="020B0604020202020204" pitchFamily="34" charset="0"/>
                <a:cs typeface="B Titr" panose="00000700000000000000" pitchFamily="2" charset="-78"/>
              </a:rPr>
              <a:t>فضای کسب‌وکار</a:t>
            </a:r>
            <a:r>
              <a:rPr lang="fa-IR" altLang="en-US" sz="1100" dirty="0">
                <a:solidFill>
                  <a:srgbClr val="C00000"/>
                </a:solidFill>
                <a:latin typeface="Arial" panose="020B0604020202020204" pitchFamily="34" charset="0"/>
                <a:cs typeface="B Titr" panose="00000700000000000000" pitchFamily="2" charset="-78"/>
              </a:rPr>
              <a:t>(رتبه 127 از 190 کشور)؛</a:t>
            </a:r>
            <a:r>
              <a:rPr lang="ar-SA" altLang="en-US" sz="1100" dirty="0">
                <a:solidFill>
                  <a:srgbClr val="C00000"/>
                </a:solidFill>
                <a:latin typeface="Arial" panose="020B0604020202020204" pitchFamily="34" charset="0"/>
                <a:cs typeface="B Titr" panose="00000700000000000000" pitchFamily="2" charset="-78"/>
              </a:rPr>
              <a:t> </a:t>
            </a:r>
            <a:endParaRPr lang="fa-IR" altLang="en-US" sz="1100" dirty="0">
              <a:solidFill>
                <a:srgbClr val="C00000"/>
              </a:solidFill>
              <a:latin typeface="Arial" panose="020B0604020202020204" pitchFamily="34" charset="0"/>
              <a:cs typeface="B Titr" panose="00000700000000000000" pitchFamily="2" charset="-78"/>
            </a:endParaRPr>
          </a:p>
          <a:p>
            <a:pPr lvl="6" algn="just" rtl="1" eaLnBrk="0" fontAlgn="base" hangingPunct="0">
              <a:spcBef>
                <a:spcPts val="600"/>
              </a:spcBef>
              <a:spcAft>
                <a:spcPts val="600"/>
              </a:spcAft>
            </a:pPr>
            <a:r>
              <a:rPr lang="fa-IR" altLang="en-US" sz="1100" dirty="0">
                <a:solidFill>
                  <a:srgbClr val="C00000"/>
                </a:solidFill>
                <a:latin typeface="Arial" panose="020B0604020202020204" pitchFamily="34" charset="0"/>
                <a:cs typeface="B Titr" panose="00000700000000000000" pitchFamily="2" charset="-78"/>
              </a:rPr>
              <a:t>شاخص </a:t>
            </a:r>
            <a:r>
              <a:rPr lang="ar-SA" altLang="en-US" sz="1100" dirty="0">
                <a:solidFill>
                  <a:srgbClr val="C00000"/>
                </a:solidFill>
                <a:latin typeface="Arial" panose="020B0604020202020204" pitchFamily="34" charset="0"/>
                <a:cs typeface="B Titr" panose="00000700000000000000" pitchFamily="2" charset="-78"/>
              </a:rPr>
              <a:t>آزادی اقتصادی </a:t>
            </a:r>
            <a:r>
              <a:rPr lang="fa-IR" altLang="en-US" sz="1100" dirty="0">
                <a:solidFill>
                  <a:srgbClr val="C00000"/>
                </a:solidFill>
                <a:latin typeface="Arial" panose="020B0604020202020204" pitchFamily="34" charset="0"/>
                <a:cs typeface="B Titr" panose="00000700000000000000" pitchFamily="2" charset="-78"/>
              </a:rPr>
              <a:t>(رتبه 169 از 176 کشور)؛ </a:t>
            </a:r>
          </a:p>
          <a:p>
            <a:pPr lvl="6" algn="just" rtl="1" eaLnBrk="0" fontAlgn="base" hangingPunct="0">
              <a:spcBef>
                <a:spcPts val="600"/>
              </a:spcBef>
              <a:spcAft>
                <a:spcPts val="600"/>
              </a:spcAft>
            </a:pPr>
            <a:r>
              <a:rPr lang="fa-IR" altLang="en-US" sz="1100" dirty="0">
                <a:solidFill>
                  <a:srgbClr val="C00000"/>
                </a:solidFill>
                <a:latin typeface="Arial" panose="020B0604020202020204" pitchFamily="34" charset="0"/>
                <a:cs typeface="B Titr" panose="00000700000000000000" pitchFamily="2" charset="-78"/>
              </a:rPr>
              <a:t>و</a:t>
            </a:r>
            <a:r>
              <a:rPr lang="ar-SA" altLang="en-US" sz="1100" dirty="0">
                <a:solidFill>
                  <a:srgbClr val="C00000"/>
                </a:solidFill>
                <a:latin typeface="Arial" panose="020B0604020202020204" pitchFamily="34" charset="0"/>
                <a:cs typeface="B Titr" panose="00000700000000000000" pitchFamily="2" charset="-78"/>
              </a:rPr>
              <a:t> توانمندسازی تجاری</a:t>
            </a:r>
            <a:r>
              <a:rPr lang="fa-IR" altLang="en-US" sz="1100" dirty="0">
                <a:solidFill>
                  <a:srgbClr val="C00000"/>
                </a:solidFill>
                <a:latin typeface="Arial" panose="020B0604020202020204" pitchFamily="34" charset="0"/>
                <a:cs typeface="B Titr" panose="00000700000000000000" pitchFamily="2" charset="-78"/>
              </a:rPr>
              <a:t>(رتبه 132 از136 کشور).</a:t>
            </a:r>
            <a:endParaRPr lang="en-US" altLang="en-US" sz="1100" dirty="0">
              <a:solidFill>
                <a:srgbClr val="C00000"/>
              </a:solidFill>
              <a:latin typeface="Arial" panose="020B060402020202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spcBef>
                <a:spcPts val="600"/>
              </a:spcBef>
              <a:spcAft>
                <a:spcPts val="600"/>
              </a:spcAft>
            </a:pPr>
            <a:fld id="{FD248497-0C59-4608-A99C-25313E3FD58B}" type="slidenum">
              <a:rPr lang="en-US" smtClean="0">
                <a:solidFill>
                  <a:schemeClr val="tx1">
                    <a:lumMod val="95000"/>
                    <a:lumOff val="5000"/>
                  </a:schemeClr>
                </a:solidFill>
                <a:cs typeface="B Titr" panose="00000700000000000000" pitchFamily="2" charset="-78"/>
              </a:rPr>
              <a:pPr>
                <a:spcBef>
                  <a:spcPts val="600"/>
                </a:spcBef>
                <a:spcAft>
                  <a:spcPts val="600"/>
                </a:spcAft>
              </a:pPr>
              <a:t>2</a:t>
            </a:fld>
            <a:endParaRPr lang="en-US">
              <a:solidFill>
                <a:schemeClr val="tx1">
                  <a:lumMod val="95000"/>
                  <a:lumOff val="5000"/>
                </a:schemeClr>
              </a:solidFill>
              <a:cs typeface="B Titr" panose="00000700000000000000" pitchFamily="2" charset="-78"/>
            </a:endParaRPr>
          </a:p>
        </p:txBody>
      </p:sp>
      <p:pic>
        <p:nvPicPr>
          <p:cNvPr id="6" name="Picture 5">
            <a:extLst>
              <a:ext uri="{FF2B5EF4-FFF2-40B4-BE49-F238E27FC236}">
                <a16:creationId xmlns:a16="http://schemas.microsoft.com/office/drawing/2014/main" id="{43AE3A21-AA7A-4FA2-A8C1-A73E2A108273}"/>
              </a:ext>
            </a:extLst>
          </p:cNvPr>
          <p:cNvPicPr/>
          <p:nvPr/>
        </p:nvPicPr>
        <p:blipFill rotWithShape="1">
          <a:blip r:embed="rId2" cstate="print"/>
          <a:srcRect l="20547" t="-1" r="20091" b="27522"/>
          <a:stretch/>
        </p:blipFill>
        <p:spPr bwMode="auto">
          <a:xfrm>
            <a:off x="0" y="0"/>
            <a:ext cx="781050" cy="887953"/>
          </a:xfrm>
          <a:prstGeom prst="rect">
            <a:avLst/>
          </a:prstGeom>
          <a:noFill/>
          <a:ln w="9525">
            <a:noFill/>
            <a:miter lim="800000"/>
            <a:headEnd/>
            <a:tailEnd/>
          </a:ln>
        </p:spPr>
      </p:pic>
      <p:pic>
        <p:nvPicPr>
          <p:cNvPr id="7" name="Picture 6">
            <a:extLst>
              <a:ext uri="{FF2B5EF4-FFF2-40B4-BE49-F238E27FC236}">
                <a16:creationId xmlns:a16="http://schemas.microsoft.com/office/drawing/2014/main" id="{563B4F7D-C687-4611-AB58-D55A0625E857}"/>
              </a:ext>
            </a:extLst>
          </p:cNvPr>
          <p:cNvPicPr>
            <a:picLocks noChangeAspect="1"/>
          </p:cNvPicPr>
          <p:nvPr/>
        </p:nvPicPr>
        <p:blipFill>
          <a:blip r:embed="rId3"/>
          <a:stretch>
            <a:fillRect/>
          </a:stretch>
        </p:blipFill>
        <p:spPr>
          <a:xfrm>
            <a:off x="8506523" y="2937913"/>
            <a:ext cx="3581400" cy="3581400"/>
          </a:xfrm>
          <a:prstGeom prst="rect">
            <a:avLst/>
          </a:prstGeom>
        </p:spPr>
      </p:pic>
      <p:pic>
        <p:nvPicPr>
          <p:cNvPr id="8" name="Picture 7">
            <a:extLst>
              <a:ext uri="{FF2B5EF4-FFF2-40B4-BE49-F238E27FC236}">
                <a16:creationId xmlns:a16="http://schemas.microsoft.com/office/drawing/2014/main" id="{E467EA49-FBD7-4A07-AA51-CB8EED06FC42}"/>
              </a:ext>
            </a:extLst>
          </p:cNvPr>
          <p:cNvPicPr>
            <a:picLocks noChangeAspect="1"/>
          </p:cNvPicPr>
          <p:nvPr/>
        </p:nvPicPr>
        <p:blipFill>
          <a:blip r:embed="rId4"/>
          <a:stretch>
            <a:fillRect/>
          </a:stretch>
        </p:blipFill>
        <p:spPr>
          <a:xfrm>
            <a:off x="8506523" y="887953"/>
            <a:ext cx="3581400" cy="2049960"/>
          </a:xfrm>
          <a:prstGeom prst="rect">
            <a:avLst/>
          </a:prstGeom>
        </p:spPr>
      </p:pic>
    </p:spTree>
    <p:extLst>
      <p:ext uri="{BB962C8B-B14F-4D97-AF65-F5344CB8AC3E}">
        <p14:creationId xmlns:p14="http://schemas.microsoft.com/office/powerpoint/2010/main" val="341882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259" y="376545"/>
            <a:ext cx="8261196" cy="887953"/>
          </a:xfrm>
        </p:spPr>
        <p:txBody>
          <a:bodyPr>
            <a:normAutofit/>
          </a:bodyPr>
          <a:lstStyle/>
          <a:p>
            <a:pPr>
              <a:lnSpc>
                <a:spcPct val="100000"/>
              </a:lnSpc>
              <a:spcBef>
                <a:spcPts val="600"/>
              </a:spcBef>
              <a:spcAft>
                <a:spcPts val="600"/>
              </a:spcAft>
            </a:pPr>
            <a:r>
              <a:rPr lang="fa-IR" sz="2800" dirty="0">
                <a:solidFill>
                  <a:schemeClr val="tx1">
                    <a:lumMod val="95000"/>
                    <a:lumOff val="5000"/>
                  </a:schemeClr>
                </a:solidFill>
                <a:cs typeface="B Titr" panose="00000700000000000000" pitchFamily="2" charset="-78"/>
              </a:rPr>
              <a:t>دیپلماسی اقتصادی و رقابت در بازار کشورهای همسایه ایران</a:t>
            </a:r>
            <a:endParaRPr lang="en-US" sz="2800" dirty="0">
              <a:solidFill>
                <a:schemeClr val="tx1">
                  <a:lumMod val="95000"/>
                  <a:lumOff val="5000"/>
                </a:schemeClr>
              </a:solidFill>
              <a:cs typeface="B Titr" panose="00000700000000000000" pitchFamily="2" charset="-78"/>
            </a:endParaRPr>
          </a:p>
        </p:txBody>
      </p:sp>
      <p:sp>
        <p:nvSpPr>
          <p:cNvPr id="3" name="Content Placeholder 2"/>
          <p:cNvSpPr>
            <a:spLocks noGrp="1"/>
          </p:cNvSpPr>
          <p:nvPr>
            <p:ph type="subTitle" idx="1"/>
          </p:nvPr>
        </p:nvSpPr>
        <p:spPr>
          <a:xfrm>
            <a:off x="256479" y="2010277"/>
            <a:ext cx="8158976" cy="2399798"/>
          </a:xfrm>
        </p:spPr>
        <p:txBody>
          <a:bodyPr>
            <a:noAutofit/>
          </a:bodyPr>
          <a:lstStyle/>
          <a:p>
            <a:pPr marL="285750" lvl="0" indent="-285750" algn="just" rtl="1" eaLnBrk="0" fontAlgn="base" hangingPunct="0">
              <a:lnSpc>
                <a:spcPct val="120000"/>
              </a:lnSpc>
              <a:spcBef>
                <a:spcPts val="600"/>
              </a:spcBef>
              <a:spcAft>
                <a:spcPts val="600"/>
              </a:spcAft>
              <a:buFont typeface="Wingdings" panose="05000000000000000000" pitchFamily="2" charset="2"/>
              <a:buChar char="v"/>
            </a:pPr>
            <a:r>
              <a:rPr lang="ar-SA" altLang="en-US" sz="1800" dirty="0">
                <a:solidFill>
                  <a:schemeClr val="tx1">
                    <a:lumMod val="95000"/>
                    <a:lumOff val="5000"/>
                  </a:schemeClr>
                </a:solidFill>
                <a:latin typeface="Arial" panose="020B0604020202020204" pitchFamily="34" charset="0"/>
                <a:cs typeface="B Titr" panose="00000700000000000000" pitchFamily="2" charset="-78"/>
              </a:rPr>
              <a:t>هدف</a:t>
            </a:r>
            <a:r>
              <a:rPr lang="fa-IR" altLang="en-US" sz="1800" dirty="0">
                <a:solidFill>
                  <a:schemeClr val="tx1">
                    <a:lumMod val="95000"/>
                    <a:lumOff val="5000"/>
                  </a:schemeClr>
                </a:solidFill>
                <a:latin typeface="Arial" panose="020B0604020202020204" pitchFamily="34" charset="0"/>
                <a:cs typeface="B Titr" panose="00000700000000000000" pitchFamily="2" charset="-78"/>
              </a:rPr>
              <a:t> مطالعه</a:t>
            </a:r>
            <a:r>
              <a:rPr lang="ar-SA" altLang="en-US" sz="1800" dirty="0">
                <a:solidFill>
                  <a:schemeClr val="tx1">
                    <a:lumMod val="95000"/>
                    <a:lumOff val="5000"/>
                  </a:schemeClr>
                </a:solidFill>
                <a:latin typeface="Arial" panose="020B0604020202020204" pitchFamily="34" charset="0"/>
                <a:cs typeface="B Titr" panose="00000700000000000000" pitchFamily="2" charset="-78"/>
              </a:rPr>
              <a:t> </a:t>
            </a:r>
            <a:r>
              <a:rPr lang="fa-IR" altLang="en-US" sz="1800" dirty="0">
                <a:solidFill>
                  <a:schemeClr val="tx1">
                    <a:lumMod val="95000"/>
                    <a:lumOff val="5000"/>
                  </a:schemeClr>
                </a:solidFill>
                <a:latin typeface="Arial" panose="020B0604020202020204" pitchFamily="34" charset="0"/>
                <a:cs typeface="B Titr" panose="00000700000000000000" pitchFamily="2" charset="-78"/>
              </a:rPr>
              <a:t>: </a:t>
            </a:r>
          </a:p>
          <a:p>
            <a:pPr marL="2114550" lvl="4" indent="-285750" algn="just" rtl="1" eaLnBrk="0" fontAlgn="base" hangingPunct="0">
              <a:spcBef>
                <a:spcPts val="600"/>
              </a:spcBef>
              <a:spcAft>
                <a:spcPts val="600"/>
              </a:spcAft>
              <a:buFont typeface="Courier New" panose="02070309020205020404" pitchFamily="49" charset="0"/>
              <a:buChar char="o"/>
            </a:pPr>
            <a:r>
              <a:rPr lang="ar-SA" altLang="en-US" sz="1400" dirty="0">
                <a:solidFill>
                  <a:schemeClr val="tx1">
                    <a:lumMod val="95000"/>
                    <a:lumOff val="5000"/>
                  </a:schemeClr>
                </a:solidFill>
                <a:latin typeface="Arial" panose="020B0604020202020204" pitchFamily="34" charset="0"/>
                <a:cs typeface="B Titr" panose="00000700000000000000" pitchFamily="2" charset="-78"/>
              </a:rPr>
              <a:t>تحلیل نقش دیپلماسی اقتصادی در </a:t>
            </a:r>
            <a:r>
              <a:rPr lang="fa-IR" altLang="en-US" sz="1400" dirty="0">
                <a:solidFill>
                  <a:schemeClr val="tx1">
                    <a:lumMod val="95000"/>
                    <a:lumOff val="5000"/>
                  </a:schemeClr>
                </a:solidFill>
                <a:latin typeface="Arial" panose="020B0604020202020204" pitchFamily="34" charset="0"/>
                <a:cs typeface="B Titr" panose="00000700000000000000" pitchFamily="2" charset="-78"/>
              </a:rPr>
              <a:t>بهره‌برداری</a:t>
            </a:r>
            <a:r>
              <a:rPr lang="ar-SA" altLang="en-US" sz="1400" dirty="0">
                <a:solidFill>
                  <a:schemeClr val="tx1">
                    <a:lumMod val="95000"/>
                    <a:lumOff val="5000"/>
                  </a:schemeClr>
                </a:solidFill>
                <a:latin typeface="Arial" panose="020B0604020202020204" pitchFamily="34" charset="0"/>
                <a:cs typeface="B Titr" panose="00000700000000000000" pitchFamily="2" charset="-78"/>
              </a:rPr>
              <a:t> حداکثری </a:t>
            </a:r>
            <a:r>
              <a:rPr lang="fa-IR" altLang="en-US" sz="1400" dirty="0">
                <a:solidFill>
                  <a:schemeClr val="tx1">
                    <a:lumMod val="95000"/>
                    <a:lumOff val="5000"/>
                  </a:schemeClr>
                </a:solidFill>
                <a:latin typeface="Arial" panose="020B0604020202020204" pitchFamily="34" charset="0"/>
                <a:cs typeface="B Titr" panose="00000700000000000000" pitchFamily="2" charset="-78"/>
              </a:rPr>
              <a:t>از </a:t>
            </a:r>
            <a:r>
              <a:rPr lang="ar-SA" altLang="en-US" sz="1400" dirty="0">
                <a:solidFill>
                  <a:schemeClr val="tx1">
                    <a:lumMod val="95000"/>
                    <a:lumOff val="5000"/>
                  </a:schemeClr>
                </a:solidFill>
                <a:latin typeface="Arial" panose="020B0604020202020204" pitchFamily="34" charset="0"/>
                <a:cs typeface="B Titr" panose="00000700000000000000" pitchFamily="2" charset="-78"/>
              </a:rPr>
              <a:t>ظرفیت‌ها</a:t>
            </a:r>
            <a:r>
              <a:rPr lang="fa-IR" altLang="en-US" sz="1400" dirty="0">
                <a:solidFill>
                  <a:schemeClr val="tx1">
                    <a:lumMod val="95000"/>
                    <a:lumOff val="5000"/>
                  </a:schemeClr>
                </a:solidFill>
                <a:latin typeface="Arial" panose="020B0604020202020204" pitchFamily="34" charset="0"/>
                <a:cs typeface="B Titr" panose="00000700000000000000" pitchFamily="2" charset="-78"/>
              </a:rPr>
              <a:t>ی اقتصادی و تجاری</a:t>
            </a:r>
            <a:r>
              <a:rPr lang="ar-SA" altLang="en-US" sz="1400" dirty="0">
                <a:solidFill>
                  <a:schemeClr val="tx1">
                    <a:lumMod val="95000"/>
                    <a:lumOff val="5000"/>
                  </a:schemeClr>
                </a:solidFill>
                <a:latin typeface="Arial" panose="020B0604020202020204" pitchFamily="34" charset="0"/>
                <a:cs typeface="B Titr" panose="00000700000000000000" pitchFamily="2" charset="-78"/>
              </a:rPr>
              <a:t> </a:t>
            </a:r>
            <a:endParaRPr lang="en-US" altLang="en-US" sz="1400" dirty="0">
              <a:solidFill>
                <a:schemeClr val="tx1">
                  <a:lumMod val="95000"/>
                  <a:lumOff val="5000"/>
                </a:schemeClr>
              </a:solidFill>
              <a:latin typeface="Arial" panose="020B0604020202020204" pitchFamily="34" charset="0"/>
              <a:cs typeface="B Titr" panose="00000700000000000000" pitchFamily="2" charset="-78"/>
            </a:endParaRPr>
          </a:p>
          <a:p>
            <a:pPr marL="2571750" lvl="5" indent="-285750" algn="just" rtl="1" eaLnBrk="0" fontAlgn="base" hangingPunct="0">
              <a:spcBef>
                <a:spcPts val="600"/>
              </a:spcBef>
              <a:spcAft>
                <a:spcPts val="600"/>
              </a:spcAft>
              <a:buFont typeface="Courier New" panose="02070309020205020404" pitchFamily="49" charset="0"/>
              <a:buChar char="o"/>
            </a:pPr>
            <a:r>
              <a:rPr lang="fa-IR" altLang="en-US" sz="1400" dirty="0">
                <a:solidFill>
                  <a:schemeClr val="tx1">
                    <a:lumMod val="95000"/>
                    <a:lumOff val="5000"/>
                  </a:schemeClr>
                </a:solidFill>
                <a:effectLst/>
                <a:latin typeface="Arial" panose="020B0604020202020204" pitchFamily="34" charset="0"/>
                <a:cs typeface="B Titr" panose="00000700000000000000" pitchFamily="2" charset="-78"/>
              </a:rPr>
              <a:t>بررسی داده‌های تاریخی و عملکرد تجاری درمقایسه با رقبای منطقه‌ای</a:t>
            </a:r>
          </a:p>
          <a:p>
            <a:pPr marL="2571750" lvl="5" indent="-285750" algn="just" rtl="1" eaLnBrk="0" fontAlgn="base" hangingPunct="0">
              <a:spcBef>
                <a:spcPts val="600"/>
              </a:spcBef>
              <a:spcAft>
                <a:spcPts val="600"/>
              </a:spcAft>
              <a:buFont typeface="Courier New" panose="02070309020205020404" pitchFamily="49" charset="0"/>
              <a:buChar char="o"/>
            </a:pPr>
            <a:r>
              <a:rPr lang="ar-SA" altLang="en-US" sz="1400" dirty="0">
                <a:solidFill>
                  <a:schemeClr val="tx1">
                    <a:lumMod val="95000"/>
                    <a:lumOff val="5000"/>
                  </a:schemeClr>
                </a:solidFill>
                <a:effectLst/>
                <a:latin typeface="Arial" panose="020B0604020202020204" pitchFamily="34" charset="0"/>
                <a:cs typeface="B Titr" panose="00000700000000000000" pitchFamily="2" charset="-78"/>
              </a:rPr>
              <a:t>شناسایی ظرفیت‌های صادراتی ایران</a:t>
            </a:r>
            <a:r>
              <a:rPr lang="fa-IR" altLang="en-US" sz="1400" dirty="0">
                <a:solidFill>
                  <a:schemeClr val="tx1">
                    <a:lumMod val="95000"/>
                    <a:lumOff val="5000"/>
                  </a:schemeClr>
                </a:solidFill>
                <a:effectLst/>
                <a:latin typeface="Arial" panose="020B0604020202020204" pitchFamily="34" charset="0"/>
                <a:cs typeface="B Titr" panose="00000700000000000000" pitchFamily="2" charset="-78"/>
              </a:rPr>
              <a:t> به کشورهای همسایه</a:t>
            </a:r>
          </a:p>
          <a:p>
            <a:pPr marL="2571750" lvl="5" indent="-285750" algn="just" rtl="1" eaLnBrk="0" fontAlgn="base" hangingPunct="0">
              <a:spcBef>
                <a:spcPts val="600"/>
              </a:spcBef>
              <a:spcAft>
                <a:spcPts val="600"/>
              </a:spcAft>
              <a:buFont typeface="Courier New" panose="02070309020205020404" pitchFamily="49" charset="0"/>
              <a:buChar char="o"/>
            </a:pPr>
            <a:r>
              <a:rPr lang="ar-SA" altLang="en-US" sz="1400" dirty="0">
                <a:solidFill>
                  <a:schemeClr val="tx1">
                    <a:lumMod val="95000"/>
                    <a:lumOff val="5000"/>
                  </a:schemeClr>
                </a:solidFill>
                <a:latin typeface="Arial" panose="020B0604020202020204" pitchFamily="34" charset="0"/>
                <a:cs typeface="B Titr" panose="00000700000000000000" pitchFamily="2" charset="-78"/>
              </a:rPr>
              <a:t>ارزیابی قدرت رقابت‌پذیری محصولات</a:t>
            </a:r>
            <a:r>
              <a:rPr lang="fa-IR" altLang="en-US" sz="1400" dirty="0">
                <a:solidFill>
                  <a:schemeClr val="tx1">
                    <a:lumMod val="95000"/>
                    <a:lumOff val="5000"/>
                  </a:schemeClr>
                </a:solidFill>
                <a:latin typeface="Arial" panose="020B0604020202020204" pitchFamily="34" charset="0"/>
                <a:cs typeface="B Titr" panose="00000700000000000000" pitchFamily="2" charset="-78"/>
              </a:rPr>
              <a:t> ایران در بازار کشورهای همسایه</a:t>
            </a:r>
            <a:r>
              <a:rPr lang="ar-SA" altLang="en-US" sz="1400" dirty="0">
                <a:solidFill>
                  <a:schemeClr val="tx1">
                    <a:lumMod val="95000"/>
                    <a:lumOff val="5000"/>
                  </a:schemeClr>
                </a:solidFill>
                <a:latin typeface="Arial" panose="020B0604020202020204" pitchFamily="34" charset="0"/>
                <a:cs typeface="B Titr" panose="00000700000000000000" pitchFamily="2" charset="-78"/>
              </a:rPr>
              <a:t> </a:t>
            </a:r>
            <a:endParaRPr lang="fa-IR" altLang="en-US" sz="1400" dirty="0">
              <a:solidFill>
                <a:schemeClr val="tx1">
                  <a:lumMod val="95000"/>
                  <a:lumOff val="5000"/>
                </a:schemeClr>
              </a:solidFill>
              <a:latin typeface="Arial" panose="020B0604020202020204" pitchFamily="34" charset="0"/>
              <a:cs typeface="B Titr" panose="00000700000000000000" pitchFamily="2" charset="-78"/>
            </a:endParaRPr>
          </a:p>
          <a:p>
            <a:pPr marL="2571750" lvl="5" indent="-285750" algn="just" rtl="1" eaLnBrk="0" fontAlgn="base" hangingPunct="0">
              <a:spcBef>
                <a:spcPts val="600"/>
              </a:spcBef>
              <a:spcAft>
                <a:spcPts val="600"/>
              </a:spcAft>
              <a:buFont typeface="Courier New" panose="02070309020205020404" pitchFamily="49" charset="0"/>
              <a:buChar char="o"/>
            </a:pPr>
            <a:endParaRPr lang="fa-IR" altLang="en-US" sz="1400" dirty="0">
              <a:solidFill>
                <a:schemeClr val="tx1">
                  <a:lumMod val="95000"/>
                  <a:lumOff val="5000"/>
                </a:schemeClr>
              </a:solidFill>
              <a:effectLst/>
              <a:latin typeface="Arial" panose="020B0604020202020204" pitchFamily="34"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pPr>
              <a:spcBef>
                <a:spcPts val="600"/>
              </a:spcBef>
              <a:spcAft>
                <a:spcPts val="600"/>
              </a:spcAft>
            </a:pPr>
            <a:fld id="{FD248497-0C59-4608-A99C-25313E3FD58B}" type="slidenum">
              <a:rPr lang="en-US" smtClean="0">
                <a:solidFill>
                  <a:schemeClr val="tx1">
                    <a:lumMod val="95000"/>
                    <a:lumOff val="5000"/>
                  </a:schemeClr>
                </a:solidFill>
                <a:cs typeface="B Titr" panose="00000700000000000000" pitchFamily="2" charset="-78"/>
              </a:rPr>
              <a:pPr>
                <a:spcBef>
                  <a:spcPts val="600"/>
                </a:spcBef>
                <a:spcAft>
                  <a:spcPts val="600"/>
                </a:spcAft>
              </a:pPr>
              <a:t>3</a:t>
            </a:fld>
            <a:endParaRPr lang="en-US">
              <a:solidFill>
                <a:schemeClr val="tx1">
                  <a:lumMod val="95000"/>
                  <a:lumOff val="5000"/>
                </a:schemeClr>
              </a:solidFill>
              <a:cs typeface="B Titr" panose="00000700000000000000" pitchFamily="2" charset="-78"/>
            </a:endParaRPr>
          </a:p>
        </p:txBody>
      </p:sp>
      <p:pic>
        <p:nvPicPr>
          <p:cNvPr id="6" name="Picture 5">
            <a:extLst>
              <a:ext uri="{FF2B5EF4-FFF2-40B4-BE49-F238E27FC236}">
                <a16:creationId xmlns:a16="http://schemas.microsoft.com/office/drawing/2014/main" id="{43AE3A21-AA7A-4FA2-A8C1-A73E2A108273}"/>
              </a:ext>
            </a:extLst>
          </p:cNvPr>
          <p:cNvPicPr/>
          <p:nvPr/>
        </p:nvPicPr>
        <p:blipFill rotWithShape="1">
          <a:blip r:embed="rId2" cstate="print"/>
          <a:srcRect l="20547" t="-1" r="20091" b="27522"/>
          <a:stretch/>
        </p:blipFill>
        <p:spPr bwMode="auto">
          <a:xfrm>
            <a:off x="0" y="0"/>
            <a:ext cx="781050" cy="887953"/>
          </a:xfrm>
          <a:prstGeom prst="rect">
            <a:avLst/>
          </a:prstGeom>
          <a:noFill/>
          <a:ln w="9525">
            <a:noFill/>
            <a:miter lim="800000"/>
            <a:headEnd/>
            <a:tailEnd/>
          </a:ln>
        </p:spPr>
      </p:pic>
      <p:pic>
        <p:nvPicPr>
          <p:cNvPr id="7" name="Picture 6">
            <a:extLst>
              <a:ext uri="{FF2B5EF4-FFF2-40B4-BE49-F238E27FC236}">
                <a16:creationId xmlns:a16="http://schemas.microsoft.com/office/drawing/2014/main" id="{E157398D-A0CC-4C10-B78D-9D59B02D070C}"/>
              </a:ext>
            </a:extLst>
          </p:cNvPr>
          <p:cNvPicPr>
            <a:picLocks noChangeAspect="1"/>
          </p:cNvPicPr>
          <p:nvPr/>
        </p:nvPicPr>
        <p:blipFill>
          <a:blip r:embed="rId3"/>
          <a:stretch>
            <a:fillRect/>
          </a:stretch>
        </p:blipFill>
        <p:spPr>
          <a:xfrm>
            <a:off x="8506523" y="2937913"/>
            <a:ext cx="3581400" cy="3581400"/>
          </a:xfrm>
          <a:prstGeom prst="rect">
            <a:avLst/>
          </a:prstGeom>
        </p:spPr>
      </p:pic>
      <p:pic>
        <p:nvPicPr>
          <p:cNvPr id="8" name="Picture 7">
            <a:extLst>
              <a:ext uri="{FF2B5EF4-FFF2-40B4-BE49-F238E27FC236}">
                <a16:creationId xmlns:a16="http://schemas.microsoft.com/office/drawing/2014/main" id="{A9343F57-4C1B-4947-9367-259A3A4803BC}"/>
              </a:ext>
            </a:extLst>
          </p:cNvPr>
          <p:cNvPicPr>
            <a:picLocks noChangeAspect="1"/>
          </p:cNvPicPr>
          <p:nvPr/>
        </p:nvPicPr>
        <p:blipFill>
          <a:blip r:embed="rId4"/>
          <a:stretch>
            <a:fillRect/>
          </a:stretch>
        </p:blipFill>
        <p:spPr>
          <a:xfrm>
            <a:off x="8506523" y="887953"/>
            <a:ext cx="3581400" cy="2049960"/>
          </a:xfrm>
          <a:prstGeom prst="rect">
            <a:avLst/>
          </a:prstGeom>
        </p:spPr>
      </p:pic>
    </p:spTree>
    <p:extLst>
      <p:ext uri="{BB962C8B-B14F-4D97-AF65-F5344CB8AC3E}">
        <p14:creationId xmlns:p14="http://schemas.microsoft.com/office/powerpoint/2010/main" val="176697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248497-0C59-4608-A99C-25313E3FD58B}" type="slidenum">
              <a:rPr lang="en-US" smtClean="0">
                <a:solidFill>
                  <a:schemeClr val="tx1">
                    <a:lumMod val="95000"/>
                    <a:lumOff val="5000"/>
                  </a:schemeClr>
                </a:solidFill>
              </a:rPr>
              <a:pPr/>
              <a:t>4</a:t>
            </a:fld>
            <a:endParaRPr lang="en-US">
              <a:solidFill>
                <a:schemeClr val="tx1">
                  <a:lumMod val="95000"/>
                  <a:lumOff val="5000"/>
                </a:schemeClr>
              </a:solidFill>
            </a:endParaRPr>
          </a:p>
        </p:txBody>
      </p:sp>
      <p:pic>
        <p:nvPicPr>
          <p:cNvPr id="7" name="Picture 6">
            <a:extLst>
              <a:ext uri="{FF2B5EF4-FFF2-40B4-BE49-F238E27FC236}">
                <a16:creationId xmlns:a16="http://schemas.microsoft.com/office/drawing/2014/main" id="{309FC1F4-8B47-48B1-B175-973203BE861D}"/>
              </a:ext>
            </a:extLst>
          </p:cNvPr>
          <p:cNvPicPr>
            <a:picLocks noChangeAspect="1"/>
          </p:cNvPicPr>
          <p:nvPr/>
        </p:nvPicPr>
        <p:blipFill>
          <a:blip r:embed="rId2"/>
          <a:stretch>
            <a:fillRect/>
          </a:stretch>
        </p:blipFill>
        <p:spPr>
          <a:xfrm>
            <a:off x="5680437" y="864874"/>
            <a:ext cx="6199181" cy="2904238"/>
          </a:xfrm>
          <a:prstGeom prst="rect">
            <a:avLst/>
          </a:prstGeom>
        </p:spPr>
      </p:pic>
      <p:sp>
        <p:nvSpPr>
          <p:cNvPr id="8" name="Rectangle 7">
            <a:extLst>
              <a:ext uri="{FF2B5EF4-FFF2-40B4-BE49-F238E27FC236}">
                <a16:creationId xmlns:a16="http://schemas.microsoft.com/office/drawing/2014/main" id="{E955E194-FB26-4BE5-ADC8-351F5B037A1B}"/>
              </a:ext>
            </a:extLst>
          </p:cNvPr>
          <p:cNvSpPr/>
          <p:nvPr/>
        </p:nvSpPr>
        <p:spPr>
          <a:xfrm>
            <a:off x="5308078" y="3914466"/>
            <a:ext cx="6726128" cy="923330"/>
          </a:xfrm>
          <a:prstGeom prst="rect">
            <a:avLst/>
          </a:prstGeom>
        </p:spPr>
        <p:txBody>
          <a:bodyPr wrap="square">
            <a:spAutoFit/>
          </a:bodyPr>
          <a:lstStyle/>
          <a:p>
            <a:pPr algn="just" rtl="1"/>
            <a:r>
              <a:rPr lang="ar-SA" b="1" dirty="0">
                <a:solidFill>
                  <a:schemeClr val="tx1">
                    <a:lumMod val="95000"/>
                    <a:lumOff val="5000"/>
                  </a:schemeClr>
                </a:solidFill>
                <a:latin typeface="Calibri" panose="020F0502020204030204" pitchFamily="34" charset="0"/>
                <a:cs typeface="B Nazanin" panose="00000400000000000000" pitchFamily="2" charset="-78"/>
              </a:rPr>
              <a:t>بررسی روند هفتاد ساله</a:t>
            </a:r>
            <a:r>
              <a:rPr lang="fa-IR" b="1" dirty="0">
                <a:solidFill>
                  <a:schemeClr val="tx1">
                    <a:lumMod val="95000"/>
                    <a:lumOff val="5000"/>
                  </a:schemeClr>
                </a:solidFill>
                <a:latin typeface="Calibri" panose="020F0502020204030204" pitchFamily="34" charset="0"/>
                <a:cs typeface="B Nazanin" panose="00000400000000000000" pitchFamily="2" charset="-78"/>
              </a:rPr>
              <a:t> (1948-2016)</a:t>
            </a:r>
            <a:r>
              <a:rPr lang="ar-SA" b="1" dirty="0">
                <a:solidFill>
                  <a:schemeClr val="tx1">
                    <a:lumMod val="95000"/>
                    <a:lumOff val="5000"/>
                  </a:schemeClr>
                </a:solidFill>
                <a:latin typeface="Calibri" panose="020F0502020204030204" pitchFamily="34" charset="0"/>
                <a:cs typeface="B Nazanin" panose="00000400000000000000" pitchFamily="2" charset="-78"/>
              </a:rPr>
              <a:t> وضعیت تجارت ایران، نشان از افزایش شکاف میان ایران و رقبا</a:t>
            </a:r>
            <a:r>
              <a:rPr lang="fa-IR" b="1" dirty="0">
                <a:solidFill>
                  <a:schemeClr val="tx1">
                    <a:lumMod val="95000"/>
                    <a:lumOff val="5000"/>
                  </a:schemeClr>
                </a:solidFill>
                <a:latin typeface="Calibri" panose="020F0502020204030204" pitchFamily="34" charset="0"/>
                <a:cs typeface="B Nazanin" panose="00000400000000000000" pitchFamily="2" charset="-78"/>
              </a:rPr>
              <a:t>ی مانند کره جنوبی و ترکیه (که همزمان روند توسعه صنعتی آغاز نمودند)، </a:t>
            </a:r>
            <a:r>
              <a:rPr lang="ar-SA" b="1" dirty="0">
                <a:solidFill>
                  <a:schemeClr val="tx1">
                    <a:lumMod val="95000"/>
                    <a:lumOff val="5000"/>
                  </a:schemeClr>
                </a:solidFill>
                <a:latin typeface="Calibri" panose="020F0502020204030204" pitchFamily="34" charset="0"/>
                <a:cs typeface="B Nazanin" panose="00000400000000000000" pitchFamily="2" charset="-78"/>
              </a:rPr>
              <a:t>دارد</a:t>
            </a:r>
            <a:r>
              <a:rPr lang="fa-IR" b="1" dirty="0">
                <a:solidFill>
                  <a:schemeClr val="tx1">
                    <a:lumMod val="95000"/>
                    <a:lumOff val="5000"/>
                  </a:schemeClr>
                </a:solidFill>
                <a:latin typeface="Calibri" panose="020F0502020204030204" pitchFamily="34" charset="0"/>
                <a:cs typeface="B Nazanin" panose="00000400000000000000" pitchFamily="2" charset="-78"/>
              </a:rPr>
              <a:t>.</a:t>
            </a:r>
            <a:endParaRPr lang="en-US" b="1" dirty="0">
              <a:solidFill>
                <a:schemeClr val="tx1">
                  <a:lumMod val="95000"/>
                  <a:lumOff val="5000"/>
                </a:schemeClr>
              </a:solidFill>
              <a:latin typeface="Calibri" panose="020F0502020204030204" pitchFamily="34" charset="0"/>
              <a:cs typeface="B Nazanin" panose="00000400000000000000" pitchFamily="2" charset="-78"/>
            </a:endParaRPr>
          </a:p>
        </p:txBody>
      </p:sp>
      <p:pic>
        <p:nvPicPr>
          <p:cNvPr id="9" name="Picture 8">
            <a:extLst>
              <a:ext uri="{FF2B5EF4-FFF2-40B4-BE49-F238E27FC236}">
                <a16:creationId xmlns:a16="http://schemas.microsoft.com/office/drawing/2014/main" id="{6F179163-832C-4848-86CB-55620FC2805D}"/>
              </a:ext>
            </a:extLst>
          </p:cNvPr>
          <p:cNvPicPr>
            <a:picLocks noChangeAspect="1"/>
          </p:cNvPicPr>
          <p:nvPr/>
        </p:nvPicPr>
        <p:blipFill rotWithShape="1">
          <a:blip r:embed="rId3"/>
          <a:srcRect t="10877" r="650" b="4935"/>
          <a:stretch/>
        </p:blipFill>
        <p:spPr>
          <a:xfrm>
            <a:off x="206115" y="796354"/>
            <a:ext cx="5150283" cy="3025778"/>
          </a:xfrm>
          <a:prstGeom prst="rect">
            <a:avLst/>
          </a:prstGeom>
        </p:spPr>
      </p:pic>
      <p:pic>
        <p:nvPicPr>
          <p:cNvPr id="10" name="Picture 9">
            <a:extLst>
              <a:ext uri="{FF2B5EF4-FFF2-40B4-BE49-F238E27FC236}">
                <a16:creationId xmlns:a16="http://schemas.microsoft.com/office/drawing/2014/main" id="{672C4832-6039-4F62-80E2-03F274531CA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794" y="3914467"/>
            <a:ext cx="4719005" cy="2704820"/>
          </a:xfrm>
          <a:prstGeom prst="rect">
            <a:avLst/>
          </a:prstGeom>
          <a:noFill/>
        </p:spPr>
      </p:pic>
      <p:sp>
        <p:nvSpPr>
          <p:cNvPr id="2" name="Rectangle 1">
            <a:extLst>
              <a:ext uri="{FF2B5EF4-FFF2-40B4-BE49-F238E27FC236}">
                <a16:creationId xmlns:a16="http://schemas.microsoft.com/office/drawing/2014/main" id="{7D7944EC-4EFC-4DC9-9916-C4F3B3D97A91}"/>
              </a:ext>
            </a:extLst>
          </p:cNvPr>
          <p:cNvSpPr/>
          <p:nvPr/>
        </p:nvSpPr>
        <p:spPr>
          <a:xfrm>
            <a:off x="391190" y="439027"/>
            <a:ext cx="5704810" cy="523220"/>
          </a:xfrm>
          <a:prstGeom prst="rect">
            <a:avLst/>
          </a:prstGeom>
        </p:spPr>
        <p:txBody>
          <a:bodyPr wrap="square">
            <a:spAutoFit/>
          </a:bodyPr>
          <a:lstStyle/>
          <a:p>
            <a:pPr algn="ctr" rtl="1"/>
            <a:r>
              <a:rPr lang="fa-IR" sz="1400" b="1" dirty="0">
                <a:cs typeface="B Titr" panose="00000700000000000000" pitchFamily="2" charset="-78"/>
              </a:rPr>
              <a:t>سهم ایران در تجارت کالا و خدمات در مقایسه با رقبای منطقه‌ای (ترکیه و عربستان)</a:t>
            </a:r>
          </a:p>
          <a:p>
            <a:pPr algn="ctr" rtl="1"/>
            <a:r>
              <a:rPr lang="fa-IR" sz="1400" b="1" dirty="0">
                <a:cs typeface="B Titr" panose="00000700000000000000" pitchFamily="2" charset="-78"/>
              </a:rPr>
              <a:t>2001-2022</a:t>
            </a:r>
            <a:endParaRPr lang="en-US" sz="1400" b="1" dirty="0">
              <a:cs typeface="B Titr" panose="00000700000000000000" pitchFamily="2" charset="-78"/>
            </a:endParaRPr>
          </a:p>
        </p:txBody>
      </p:sp>
      <p:sp>
        <p:nvSpPr>
          <p:cNvPr id="11" name="Rectangle 10">
            <a:extLst>
              <a:ext uri="{FF2B5EF4-FFF2-40B4-BE49-F238E27FC236}">
                <a16:creationId xmlns:a16="http://schemas.microsoft.com/office/drawing/2014/main" id="{D77E1368-AA89-4407-8041-BEF89597DBAD}"/>
              </a:ext>
            </a:extLst>
          </p:cNvPr>
          <p:cNvSpPr/>
          <p:nvPr/>
        </p:nvSpPr>
        <p:spPr>
          <a:xfrm>
            <a:off x="5927622" y="273134"/>
            <a:ext cx="5704810" cy="523220"/>
          </a:xfrm>
          <a:prstGeom prst="rect">
            <a:avLst/>
          </a:prstGeom>
        </p:spPr>
        <p:txBody>
          <a:bodyPr wrap="square">
            <a:spAutoFit/>
          </a:bodyPr>
          <a:lstStyle/>
          <a:p>
            <a:pPr algn="ctr" rtl="1"/>
            <a:r>
              <a:rPr lang="fa-IR" sz="1400" b="1" dirty="0">
                <a:cs typeface="B Titr" panose="00000700000000000000" pitchFamily="2" charset="-78"/>
              </a:rPr>
              <a:t>سهم ایران در تجارت جهانی  در مقایسه با ترکیه و کره‌جنوبی</a:t>
            </a:r>
          </a:p>
          <a:p>
            <a:pPr algn="ctr" rtl="1"/>
            <a:r>
              <a:rPr lang="fa-IR" sz="1400" b="1" dirty="0">
                <a:cs typeface="B Titr" panose="00000700000000000000" pitchFamily="2" charset="-78"/>
              </a:rPr>
              <a:t>1948-2016</a:t>
            </a:r>
            <a:endParaRPr lang="en-US" sz="1400" b="1" dirty="0">
              <a:cs typeface="B Titr" panose="00000700000000000000" pitchFamily="2" charset="-78"/>
            </a:endParaRPr>
          </a:p>
        </p:txBody>
      </p:sp>
      <p:sp>
        <p:nvSpPr>
          <p:cNvPr id="3" name="Rectangle 2">
            <a:extLst>
              <a:ext uri="{FF2B5EF4-FFF2-40B4-BE49-F238E27FC236}">
                <a16:creationId xmlns:a16="http://schemas.microsoft.com/office/drawing/2014/main" id="{5DA39E87-998B-4E73-A11B-D13D1EC9FF10}"/>
              </a:ext>
            </a:extLst>
          </p:cNvPr>
          <p:cNvSpPr/>
          <p:nvPr/>
        </p:nvSpPr>
        <p:spPr>
          <a:xfrm>
            <a:off x="8195328" y="2154247"/>
            <a:ext cx="433132" cy="246221"/>
          </a:xfrm>
          <a:prstGeom prst="rect">
            <a:avLst/>
          </a:prstGeom>
        </p:spPr>
        <p:txBody>
          <a:bodyPr wrap="none">
            <a:spAutoFit/>
          </a:bodyPr>
          <a:lstStyle/>
          <a:p>
            <a:r>
              <a:rPr lang="fa-IR" sz="1000" b="1" dirty="0">
                <a:solidFill>
                  <a:srgbClr val="C00000"/>
                </a:solidFill>
                <a:latin typeface="Calibri" panose="020F0502020204030204" pitchFamily="34" charset="0"/>
                <a:cs typeface="B Nazanin" panose="00000400000000000000" pitchFamily="2" charset="-78"/>
              </a:rPr>
              <a:t>1977</a:t>
            </a:r>
            <a:endParaRPr lang="en-US" sz="1000" dirty="0">
              <a:solidFill>
                <a:srgbClr val="C00000"/>
              </a:solidFill>
            </a:endParaRPr>
          </a:p>
        </p:txBody>
      </p:sp>
      <p:pic>
        <p:nvPicPr>
          <p:cNvPr id="12" name="Picture 11">
            <a:extLst>
              <a:ext uri="{FF2B5EF4-FFF2-40B4-BE49-F238E27FC236}">
                <a16:creationId xmlns:a16="http://schemas.microsoft.com/office/drawing/2014/main" id="{E19C91E6-35F4-4C0A-BC71-EF69B7C1F451}"/>
              </a:ext>
            </a:extLst>
          </p:cNvPr>
          <p:cNvPicPr/>
          <p:nvPr/>
        </p:nvPicPr>
        <p:blipFill rotWithShape="1">
          <a:blip r:embed="rId5" cstate="print"/>
          <a:srcRect l="20547" t="-1" r="20091" b="27522"/>
          <a:stretch/>
        </p:blipFill>
        <p:spPr bwMode="auto">
          <a:xfrm>
            <a:off x="0" y="0"/>
            <a:ext cx="781050" cy="887953"/>
          </a:xfrm>
          <a:prstGeom prst="rect">
            <a:avLst/>
          </a:prstGeom>
          <a:noFill/>
          <a:ln w="9525">
            <a:noFill/>
            <a:miter lim="800000"/>
            <a:headEnd/>
            <a:tailEnd/>
          </a:ln>
        </p:spPr>
      </p:pic>
      <p:sp>
        <p:nvSpPr>
          <p:cNvPr id="14" name="Rectangle 13">
            <a:extLst>
              <a:ext uri="{FF2B5EF4-FFF2-40B4-BE49-F238E27FC236}">
                <a16:creationId xmlns:a16="http://schemas.microsoft.com/office/drawing/2014/main" id="{918BC817-CC81-4951-922E-CD717CBFD1FF}"/>
              </a:ext>
            </a:extLst>
          </p:cNvPr>
          <p:cNvSpPr/>
          <p:nvPr/>
        </p:nvSpPr>
        <p:spPr>
          <a:xfrm>
            <a:off x="5308078" y="4983150"/>
            <a:ext cx="6818726" cy="1200329"/>
          </a:xfrm>
          <a:prstGeom prst="rect">
            <a:avLst/>
          </a:prstGeom>
        </p:spPr>
        <p:txBody>
          <a:bodyPr wrap="square">
            <a:spAutoFit/>
          </a:bodyPr>
          <a:lstStyle/>
          <a:p>
            <a:pPr algn="just" rtl="1"/>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طبق گزارش مرکز تجارت بین‌الملل، تجارت جهانی کالا و خدمات در سال 2024 حدود 60 تریلیون دلار بوده است. با توجه به سهم یک درصدی ایران از جمعیت جهان، این انتظار وجود دارد که سهم ایران از تجارت جهانی نیز حدود یک درصد یعنی سالانه به حداقل 600 میلیارد دلار برسد. (وجود شکاف 450 میلیارددلاری)</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02694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248497-0C59-4608-A99C-25313E3FD58B}" type="slidenum">
              <a:rPr lang="en-US" smtClean="0">
                <a:solidFill>
                  <a:schemeClr val="tx1">
                    <a:lumMod val="95000"/>
                    <a:lumOff val="5000"/>
                  </a:schemeClr>
                </a:solidFill>
              </a:rPr>
              <a:pPr/>
              <a:t>5</a:t>
            </a:fld>
            <a:endParaRPr lang="en-US">
              <a:solidFill>
                <a:schemeClr val="tx1">
                  <a:lumMod val="95000"/>
                  <a:lumOff val="5000"/>
                </a:schemeClr>
              </a:solidFill>
            </a:endParaRPr>
          </a:p>
        </p:txBody>
      </p:sp>
      <p:sp>
        <p:nvSpPr>
          <p:cNvPr id="8" name="Rectangle 7">
            <a:extLst>
              <a:ext uri="{FF2B5EF4-FFF2-40B4-BE49-F238E27FC236}">
                <a16:creationId xmlns:a16="http://schemas.microsoft.com/office/drawing/2014/main" id="{E955E194-FB26-4BE5-ADC8-351F5B037A1B}"/>
              </a:ext>
            </a:extLst>
          </p:cNvPr>
          <p:cNvSpPr/>
          <p:nvPr/>
        </p:nvSpPr>
        <p:spPr>
          <a:xfrm>
            <a:off x="3278458" y="333506"/>
            <a:ext cx="5482683" cy="523220"/>
          </a:xfrm>
          <a:prstGeom prst="rect">
            <a:avLst/>
          </a:prstGeom>
        </p:spPr>
        <p:txBody>
          <a:bodyPr wrap="square">
            <a:spAutoFit/>
          </a:bodyPr>
          <a:lstStyle/>
          <a:p>
            <a:pPr algn="ctr" rtl="1"/>
            <a:r>
              <a:rPr lang="fa-IR" sz="2800" u="sng" dirty="0">
                <a:solidFill>
                  <a:schemeClr val="tx1">
                    <a:lumMod val="95000"/>
                    <a:lumOff val="5000"/>
                  </a:schemeClr>
                </a:solidFill>
                <a:effectLst>
                  <a:outerShdw blurRad="38100" dist="38100" dir="2700000" algn="tl">
                    <a:srgbClr val="000000">
                      <a:alpha val="43137"/>
                    </a:srgbClr>
                  </a:outerShdw>
                </a:effectLst>
                <a:latin typeface="+mj-lt"/>
                <a:ea typeface="+mj-ea"/>
                <a:cs typeface="B Titr" panose="00000700000000000000" pitchFamily="2" charset="-78"/>
              </a:rPr>
              <a:t>جایگاه ایران در کشورهای همسوی سیاسی</a:t>
            </a:r>
            <a:endParaRPr lang="en-US" sz="2800" u="sng" dirty="0">
              <a:solidFill>
                <a:schemeClr val="tx1">
                  <a:lumMod val="95000"/>
                  <a:lumOff val="5000"/>
                </a:schemeClr>
              </a:solidFill>
              <a:effectLst>
                <a:outerShdw blurRad="38100" dist="38100" dir="2700000" algn="tl">
                  <a:srgbClr val="000000">
                    <a:alpha val="43137"/>
                  </a:srgbClr>
                </a:outerShdw>
              </a:effectLst>
              <a:latin typeface="+mj-lt"/>
              <a:ea typeface="+mj-ea"/>
              <a:cs typeface="B Titr" panose="00000700000000000000" pitchFamily="2" charset="-78"/>
            </a:endParaRPr>
          </a:p>
        </p:txBody>
      </p:sp>
      <p:sp>
        <p:nvSpPr>
          <p:cNvPr id="13" name="Rectangle 12">
            <a:extLst>
              <a:ext uri="{FF2B5EF4-FFF2-40B4-BE49-F238E27FC236}">
                <a16:creationId xmlns:a16="http://schemas.microsoft.com/office/drawing/2014/main" id="{71CB9105-89BB-4BA1-8941-2A8C1548B74C}"/>
              </a:ext>
            </a:extLst>
          </p:cNvPr>
          <p:cNvSpPr/>
          <p:nvPr/>
        </p:nvSpPr>
        <p:spPr>
          <a:xfrm>
            <a:off x="4742492" y="4376865"/>
            <a:ext cx="2413590" cy="1877437"/>
          </a:xfrm>
          <a:prstGeom prst="rect">
            <a:avLst/>
          </a:prstGeom>
        </p:spPr>
        <p:txBody>
          <a:bodyPr wrap="square">
            <a:spAutoFit/>
          </a:bodyPr>
          <a:lstStyle/>
          <a:p>
            <a:pPr marL="285750" indent="-285750" algn="just" rtl="1">
              <a:buFont typeface="Arial" panose="020B0604020202020204" pitchFamily="34" charset="0"/>
              <a:buChar char="•"/>
            </a:pPr>
            <a:r>
              <a:rPr lang="fa-IR" sz="16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ایران در بازار عراق دارای رتبه چهارم و در حال کاهش سهم است؛</a:t>
            </a:r>
          </a:p>
          <a:p>
            <a:pPr marL="285750" indent="-285750" algn="just" rtl="1">
              <a:buFont typeface="Arial" panose="020B0604020202020204" pitchFamily="34" charset="0"/>
              <a:buChar char="•"/>
            </a:pPr>
            <a:r>
              <a:rPr lang="fa-IR" sz="1600" b="1" dirty="0">
                <a:solidFill>
                  <a:schemeClr val="tx1">
                    <a:lumMod val="95000"/>
                    <a:lumOff val="5000"/>
                  </a:schemeClr>
                </a:solidFill>
                <a:latin typeface="Calibri" panose="020F0502020204030204" pitchFamily="34" charset="0"/>
                <a:cs typeface="B Nazanin" panose="00000400000000000000" pitchFamily="2" charset="-78"/>
              </a:rPr>
              <a:t>در بازار یمن حضور ندارد؛</a:t>
            </a:r>
          </a:p>
          <a:p>
            <a:pPr marL="285750" indent="-285750" algn="just" rtl="1">
              <a:buFont typeface="Arial" panose="020B0604020202020204" pitchFamily="34" charset="0"/>
              <a:buChar char="•"/>
            </a:pPr>
            <a:r>
              <a:rPr lang="fa-IR" sz="1600" b="1" dirty="0">
                <a:solidFill>
                  <a:schemeClr val="tx1">
                    <a:lumMod val="95000"/>
                    <a:lumOff val="5000"/>
                  </a:schemeClr>
                </a:solidFill>
                <a:latin typeface="Calibri" panose="020F0502020204030204" pitchFamily="34" charset="0"/>
                <a:cs typeface="B Nazanin" panose="00000400000000000000" pitchFamily="2" charset="-78"/>
              </a:rPr>
              <a:t>در بازار لبنان حضور ندارد؛</a:t>
            </a:r>
          </a:p>
          <a:p>
            <a:pPr marL="285750" indent="-285750" algn="just" rtl="1">
              <a:buFont typeface="Arial" panose="020B0604020202020204" pitchFamily="34" charset="0"/>
              <a:buChar char="•"/>
            </a:pPr>
            <a:r>
              <a:rPr lang="fa-IR" sz="1600" b="1" dirty="0">
                <a:solidFill>
                  <a:schemeClr val="tx1">
                    <a:lumMod val="95000"/>
                    <a:lumOff val="5000"/>
                  </a:schemeClr>
                </a:solidFill>
                <a:latin typeface="Calibri" panose="020F0502020204030204" pitchFamily="34" charset="0"/>
                <a:cs typeface="B Nazanin" panose="00000400000000000000" pitchFamily="2" charset="-78"/>
              </a:rPr>
              <a:t>در بازار سوریه رتبه ششم را دارد.</a:t>
            </a:r>
            <a:endParaRPr lang="en-US" sz="1600" b="1" dirty="0">
              <a:solidFill>
                <a:schemeClr val="tx1">
                  <a:lumMod val="95000"/>
                  <a:lumOff val="5000"/>
                </a:schemeClr>
              </a:solidFill>
              <a:cs typeface="B Nazanin" panose="00000400000000000000" pitchFamily="2" charset="-78"/>
            </a:endParaRPr>
          </a:p>
        </p:txBody>
      </p:sp>
      <p:pic>
        <p:nvPicPr>
          <p:cNvPr id="5" name="Picture 4">
            <a:extLst>
              <a:ext uri="{FF2B5EF4-FFF2-40B4-BE49-F238E27FC236}">
                <a16:creationId xmlns:a16="http://schemas.microsoft.com/office/drawing/2014/main" id="{3FD7206F-3D92-472D-AA63-994F7F912224}"/>
              </a:ext>
            </a:extLst>
          </p:cNvPr>
          <p:cNvPicPr>
            <a:picLocks noChangeAspect="1"/>
          </p:cNvPicPr>
          <p:nvPr/>
        </p:nvPicPr>
        <p:blipFill>
          <a:blip r:embed="rId2"/>
          <a:stretch>
            <a:fillRect/>
          </a:stretch>
        </p:blipFill>
        <p:spPr>
          <a:xfrm>
            <a:off x="33745" y="1117079"/>
            <a:ext cx="5296538" cy="3136965"/>
          </a:xfrm>
          <a:prstGeom prst="rect">
            <a:avLst/>
          </a:prstGeom>
        </p:spPr>
      </p:pic>
      <p:pic>
        <p:nvPicPr>
          <p:cNvPr id="6" name="Picture 5">
            <a:extLst>
              <a:ext uri="{FF2B5EF4-FFF2-40B4-BE49-F238E27FC236}">
                <a16:creationId xmlns:a16="http://schemas.microsoft.com/office/drawing/2014/main" id="{5CBF8F05-ADEF-4F4C-AD33-93705DD93D9B}"/>
              </a:ext>
            </a:extLst>
          </p:cNvPr>
          <p:cNvPicPr>
            <a:picLocks noChangeAspect="1"/>
          </p:cNvPicPr>
          <p:nvPr/>
        </p:nvPicPr>
        <p:blipFill>
          <a:blip r:embed="rId3"/>
          <a:stretch>
            <a:fillRect/>
          </a:stretch>
        </p:blipFill>
        <p:spPr>
          <a:xfrm>
            <a:off x="6476656" y="1144646"/>
            <a:ext cx="5670448" cy="3088624"/>
          </a:xfrm>
          <a:prstGeom prst="rect">
            <a:avLst/>
          </a:prstGeom>
        </p:spPr>
      </p:pic>
      <p:pic>
        <p:nvPicPr>
          <p:cNvPr id="14" name="Picture 13">
            <a:extLst>
              <a:ext uri="{FF2B5EF4-FFF2-40B4-BE49-F238E27FC236}">
                <a16:creationId xmlns:a16="http://schemas.microsoft.com/office/drawing/2014/main" id="{1581CFDD-70E4-4940-A9FF-5EB674045DAB}"/>
              </a:ext>
            </a:extLst>
          </p:cNvPr>
          <p:cNvPicPr>
            <a:picLocks noChangeAspect="1"/>
          </p:cNvPicPr>
          <p:nvPr/>
        </p:nvPicPr>
        <p:blipFill>
          <a:blip r:embed="rId4"/>
          <a:stretch>
            <a:fillRect/>
          </a:stretch>
        </p:blipFill>
        <p:spPr>
          <a:xfrm>
            <a:off x="32239" y="4286292"/>
            <a:ext cx="4623893" cy="2518579"/>
          </a:xfrm>
          <a:prstGeom prst="rect">
            <a:avLst/>
          </a:prstGeom>
        </p:spPr>
      </p:pic>
      <p:pic>
        <p:nvPicPr>
          <p:cNvPr id="16" name="Picture 15">
            <a:extLst>
              <a:ext uri="{FF2B5EF4-FFF2-40B4-BE49-F238E27FC236}">
                <a16:creationId xmlns:a16="http://schemas.microsoft.com/office/drawing/2014/main" id="{E21D2EE8-AEA7-416B-AA0F-4023B34FCF54}"/>
              </a:ext>
            </a:extLst>
          </p:cNvPr>
          <p:cNvPicPr>
            <a:picLocks noChangeAspect="1"/>
          </p:cNvPicPr>
          <p:nvPr/>
        </p:nvPicPr>
        <p:blipFill>
          <a:blip r:embed="rId5"/>
          <a:stretch>
            <a:fillRect/>
          </a:stretch>
        </p:blipFill>
        <p:spPr>
          <a:xfrm>
            <a:off x="7157583" y="4233270"/>
            <a:ext cx="4988020" cy="2542995"/>
          </a:xfrm>
          <a:prstGeom prst="rect">
            <a:avLst/>
          </a:prstGeom>
        </p:spPr>
      </p:pic>
      <p:pic>
        <p:nvPicPr>
          <p:cNvPr id="9" name="Picture 8">
            <a:extLst>
              <a:ext uri="{FF2B5EF4-FFF2-40B4-BE49-F238E27FC236}">
                <a16:creationId xmlns:a16="http://schemas.microsoft.com/office/drawing/2014/main" id="{510741B2-BDA1-4F45-A968-1826E1B8DC99}"/>
              </a:ext>
            </a:extLst>
          </p:cNvPr>
          <p:cNvPicPr/>
          <p:nvPr/>
        </p:nvPicPr>
        <p:blipFill rotWithShape="1">
          <a:blip r:embed="rId6" cstate="print"/>
          <a:srcRect l="20547" t="-1" r="20091" b="27522"/>
          <a:stretch/>
        </p:blipFill>
        <p:spPr bwMode="auto">
          <a:xfrm>
            <a:off x="0" y="0"/>
            <a:ext cx="781050" cy="887953"/>
          </a:xfrm>
          <a:prstGeom prst="rect">
            <a:avLst/>
          </a:prstGeom>
          <a:noFill/>
          <a:ln w="9525">
            <a:noFill/>
            <a:miter lim="800000"/>
            <a:headEnd/>
            <a:tailEnd/>
          </a:ln>
        </p:spPr>
      </p:pic>
    </p:spTree>
    <p:extLst>
      <p:ext uri="{BB962C8B-B14F-4D97-AF65-F5344CB8AC3E}">
        <p14:creationId xmlns:p14="http://schemas.microsoft.com/office/powerpoint/2010/main" val="4651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553" y="461181"/>
            <a:ext cx="9144000" cy="593602"/>
          </a:xfrm>
        </p:spPr>
        <p:txBody>
          <a:bodyPr>
            <a:noAutofit/>
          </a:bodyPr>
          <a:lstStyle/>
          <a:p>
            <a:pPr>
              <a:lnSpc>
                <a:spcPts val="4700"/>
              </a:lnSpc>
            </a:pPr>
            <a:r>
              <a:rPr lang="fa-IR" sz="2800" dirty="0">
                <a:solidFill>
                  <a:schemeClr val="tx1">
                    <a:lumMod val="95000"/>
                    <a:lumOff val="5000"/>
                  </a:schemeClr>
                </a:solidFill>
                <a:cs typeface="B Titr" panose="00000700000000000000" pitchFamily="2" charset="-78"/>
              </a:rPr>
              <a:t>فقدان دیپلماسی کارآمد در بهره برداری از </a:t>
            </a:r>
            <a:r>
              <a:rPr lang="en-US" sz="2800" dirty="0" err="1">
                <a:solidFill>
                  <a:schemeClr val="tx1">
                    <a:lumMod val="95000"/>
                    <a:lumOff val="5000"/>
                  </a:schemeClr>
                </a:solidFill>
                <a:cs typeface="B Titr" panose="00000700000000000000" pitchFamily="2" charset="-78"/>
              </a:rPr>
              <a:t>ظرفیت‌های</a:t>
            </a:r>
            <a:r>
              <a:rPr lang="en-US" sz="2800" dirty="0">
                <a:solidFill>
                  <a:schemeClr val="tx1">
                    <a:lumMod val="95000"/>
                    <a:lumOff val="5000"/>
                  </a:schemeClr>
                </a:solidFill>
                <a:cs typeface="B Titr" panose="00000700000000000000" pitchFamily="2" charset="-78"/>
              </a:rPr>
              <a:t> </a:t>
            </a:r>
            <a:r>
              <a:rPr lang="en-US" sz="2800" dirty="0" err="1">
                <a:solidFill>
                  <a:schemeClr val="tx1">
                    <a:lumMod val="95000"/>
                    <a:lumOff val="5000"/>
                  </a:schemeClr>
                </a:solidFill>
                <a:cs typeface="B Titr" panose="00000700000000000000" pitchFamily="2" charset="-78"/>
              </a:rPr>
              <a:t>ترانزیتی</a:t>
            </a:r>
            <a:r>
              <a:rPr lang="en-US" sz="2800" dirty="0">
                <a:solidFill>
                  <a:schemeClr val="tx1">
                    <a:lumMod val="95000"/>
                    <a:lumOff val="5000"/>
                  </a:schemeClr>
                </a:solidFill>
                <a:cs typeface="B Titr" panose="00000700000000000000" pitchFamily="2" charset="-78"/>
              </a:rPr>
              <a:t> </a:t>
            </a:r>
            <a:r>
              <a:rPr lang="fa-IR" sz="2800" dirty="0">
                <a:solidFill>
                  <a:schemeClr val="tx1">
                    <a:lumMod val="95000"/>
                    <a:lumOff val="5000"/>
                  </a:schemeClr>
                </a:solidFill>
                <a:cs typeface="B Titr" panose="00000700000000000000" pitchFamily="2" charset="-78"/>
              </a:rPr>
              <a:t>کشور</a:t>
            </a:r>
            <a:endParaRPr lang="en-US" sz="2800" dirty="0">
              <a:solidFill>
                <a:schemeClr val="tx1">
                  <a:lumMod val="95000"/>
                  <a:lumOff val="5000"/>
                </a:schemeClr>
              </a:solidFill>
              <a:cs typeface="B Titr" panose="00000700000000000000" pitchFamily="2" charset="-78"/>
            </a:endParaRPr>
          </a:p>
        </p:txBody>
      </p:sp>
      <p:sp>
        <p:nvSpPr>
          <p:cNvPr id="4" name="Slide Number Placeholder 3"/>
          <p:cNvSpPr>
            <a:spLocks noGrp="1"/>
          </p:cNvSpPr>
          <p:nvPr>
            <p:ph type="sldNum" sz="quarter" idx="12"/>
          </p:nvPr>
        </p:nvSpPr>
        <p:spPr/>
        <p:txBody>
          <a:bodyPr/>
          <a:lstStyle/>
          <a:p>
            <a:fld id="{FD248497-0C59-4608-A99C-25313E3FD58B}" type="slidenum">
              <a:rPr lang="en-US" smtClean="0">
                <a:solidFill>
                  <a:schemeClr val="tx1">
                    <a:lumMod val="95000"/>
                    <a:lumOff val="5000"/>
                  </a:schemeClr>
                </a:solidFill>
              </a:rPr>
              <a:pPr/>
              <a:t>6</a:t>
            </a:fld>
            <a:endParaRPr lang="en-US">
              <a:solidFill>
                <a:schemeClr val="tx1">
                  <a:lumMod val="95000"/>
                  <a:lumOff val="5000"/>
                </a:schemeClr>
              </a:solidFill>
            </a:endParaRPr>
          </a:p>
        </p:txBody>
      </p:sp>
      <p:pic>
        <p:nvPicPr>
          <p:cNvPr id="7" name="Content Placeholder 6">
            <a:extLst>
              <a:ext uri="{FF2B5EF4-FFF2-40B4-BE49-F238E27FC236}">
                <a16:creationId xmlns:a16="http://schemas.microsoft.com/office/drawing/2014/main" id="{91C32114-77CC-4385-A537-58497275345A}"/>
              </a:ext>
            </a:extLst>
          </p:cNvPr>
          <p:cNvPicPr>
            <a:picLocks noGrp="1" noChangeAspect="1"/>
          </p:cNvPicPr>
          <p:nvPr>
            <p:ph idx="4294967295"/>
          </p:nvPr>
        </p:nvPicPr>
        <p:blipFill>
          <a:blip r:embed="rId2"/>
          <a:stretch>
            <a:fillRect/>
          </a:stretch>
        </p:blipFill>
        <p:spPr>
          <a:xfrm>
            <a:off x="5781675" y="1622425"/>
            <a:ext cx="6410325" cy="3611563"/>
          </a:xfrm>
          <a:prstGeom prst="rect">
            <a:avLst/>
          </a:prstGeom>
        </p:spPr>
      </p:pic>
      <p:sp>
        <p:nvSpPr>
          <p:cNvPr id="9" name="Rectangle 8">
            <a:extLst>
              <a:ext uri="{FF2B5EF4-FFF2-40B4-BE49-F238E27FC236}">
                <a16:creationId xmlns:a16="http://schemas.microsoft.com/office/drawing/2014/main" id="{B26B5739-5B48-4760-8879-70680D315D2B}"/>
              </a:ext>
            </a:extLst>
          </p:cNvPr>
          <p:cNvSpPr/>
          <p:nvPr/>
        </p:nvSpPr>
        <p:spPr>
          <a:xfrm>
            <a:off x="241571" y="1501063"/>
            <a:ext cx="5227053" cy="1670762"/>
          </a:xfrm>
          <a:prstGeom prst="rect">
            <a:avLst/>
          </a:prstGeom>
        </p:spPr>
        <p:txBody>
          <a:bodyPr wrap="square">
            <a:spAutoFit/>
          </a:bodyPr>
          <a:lstStyle/>
          <a:p>
            <a:pPr algn="just" rtl="1"/>
            <a:r>
              <a:rPr lang="fa-IR" sz="2000" b="1" dirty="0">
                <a:solidFill>
                  <a:schemeClr val="tx1">
                    <a:lumMod val="95000"/>
                    <a:lumOff val="5000"/>
                  </a:schemeClr>
                </a:solidFill>
                <a:latin typeface="Arial" panose="020B0604020202020204" pitchFamily="34" charset="0"/>
                <a:cs typeface="B Nazanin" panose="00000400000000000000" pitchFamily="2" charset="-78"/>
              </a:rPr>
              <a:t>موقعیت ژئوپلتیک ایران به عنوان پل ارتباطی بین آسیا، اروپا و آفریقا، این کشور را به یک قطب مهم ترانزیتی تبدیل کرده است. با این حال، به دلیل عدم سرمایه‌گذاری کافی و وجود برخی موانع، ایران هنوز نتوانسته است از این ظرفیت به طور کامل بهره‌برداری کند.</a:t>
            </a:r>
            <a:endParaRPr lang="en-US" sz="2000" b="1" dirty="0">
              <a:solidFill>
                <a:schemeClr val="tx1">
                  <a:lumMod val="95000"/>
                  <a:lumOff val="5000"/>
                </a:schemeClr>
              </a:solidFill>
              <a:latin typeface="Arial" panose="020B0604020202020204" pitchFamily="34" charset="0"/>
              <a:cs typeface="B Nazanin" panose="00000400000000000000" pitchFamily="2" charset="-78"/>
            </a:endParaRPr>
          </a:p>
        </p:txBody>
      </p:sp>
      <p:sp>
        <p:nvSpPr>
          <p:cNvPr id="10" name="Rectangle 9">
            <a:extLst>
              <a:ext uri="{FF2B5EF4-FFF2-40B4-BE49-F238E27FC236}">
                <a16:creationId xmlns:a16="http://schemas.microsoft.com/office/drawing/2014/main" id="{242CF785-5098-4154-B28C-B514F0553669}"/>
              </a:ext>
            </a:extLst>
          </p:cNvPr>
          <p:cNvSpPr/>
          <p:nvPr/>
        </p:nvSpPr>
        <p:spPr>
          <a:xfrm>
            <a:off x="171352" y="3327936"/>
            <a:ext cx="5453797" cy="2554545"/>
          </a:xfrm>
          <a:prstGeom prst="rect">
            <a:avLst/>
          </a:prstGeom>
        </p:spPr>
        <p:txBody>
          <a:bodyPr wrap="square">
            <a:spAutoFit/>
          </a:bodyPr>
          <a:lstStyle/>
          <a:p>
            <a:pPr marL="342900" indent="-342900" algn="just" rtl="1">
              <a:buFont typeface="Arial" panose="020B0604020202020204" pitchFamily="34" charset="0"/>
              <a:buChar char="•"/>
            </a:pPr>
            <a:r>
              <a:rPr lang="ar-SA" sz="2000" b="1" dirty="0">
                <a:solidFill>
                  <a:schemeClr val="tx1">
                    <a:lumMod val="95000"/>
                    <a:lumOff val="5000"/>
                  </a:schemeClr>
                </a:solidFill>
                <a:latin typeface="Arial" panose="020B0604020202020204" pitchFamily="34" charset="0"/>
                <a:cs typeface="B Nazanin" panose="00000400000000000000" pitchFamily="2" charset="-78"/>
              </a:rPr>
              <a:t>حجم و ارزش تجارت کالا بین کشورهای حوزه جنوب شرقی آسیا با کشورهای اروپایی و آسیای میانه بالغ بر 400 میلیون تن به ارزش 1350 میلیارد دلار است</a:t>
            </a:r>
            <a:r>
              <a:rPr lang="fa-IR" sz="2000" b="1" dirty="0">
                <a:solidFill>
                  <a:schemeClr val="tx1">
                    <a:lumMod val="95000"/>
                    <a:lumOff val="5000"/>
                  </a:schemeClr>
                </a:solidFill>
                <a:latin typeface="Arial" panose="020B0604020202020204" pitchFamily="34" charset="0"/>
                <a:cs typeface="B Nazanin" panose="00000400000000000000" pitchFamily="2" charset="-78"/>
              </a:rPr>
              <a:t>.</a:t>
            </a:r>
          </a:p>
          <a:p>
            <a:pPr marL="342900" indent="-342900" algn="just" rtl="1">
              <a:buFont typeface="Arial" panose="020B0604020202020204" pitchFamily="34" charset="0"/>
              <a:buChar char="•"/>
            </a:pPr>
            <a:r>
              <a:rPr lang="ar-SA" sz="2000" b="1" dirty="0">
                <a:solidFill>
                  <a:schemeClr val="tx1">
                    <a:lumMod val="95000"/>
                    <a:lumOff val="5000"/>
                  </a:schemeClr>
                </a:solidFill>
                <a:latin typeface="Arial" panose="020B0604020202020204" pitchFamily="34" charset="0"/>
                <a:cs typeface="B Nazanin" panose="00000400000000000000" pitchFamily="2" charset="-78"/>
              </a:rPr>
              <a:t>بیش از 106 میلیون تن کالا به ارزش حدود 750 میلیارد دلار از آسیای جنوب شرقی به سمت کشورهای اروپایی و آسیای میانه </a:t>
            </a:r>
            <a:endParaRPr lang="fa-IR" sz="2000" b="1" dirty="0">
              <a:solidFill>
                <a:schemeClr val="tx1">
                  <a:lumMod val="95000"/>
                  <a:lumOff val="5000"/>
                </a:schemeClr>
              </a:solidFill>
              <a:latin typeface="Arial" panose="020B0604020202020204" pitchFamily="34" charset="0"/>
              <a:cs typeface="B Nazanin" panose="00000400000000000000" pitchFamily="2" charset="-78"/>
            </a:endParaRPr>
          </a:p>
          <a:p>
            <a:pPr marL="342900" indent="-342900" algn="just" rtl="1">
              <a:buFont typeface="Arial" panose="020B0604020202020204" pitchFamily="34" charset="0"/>
              <a:buChar char="•"/>
            </a:pPr>
            <a:r>
              <a:rPr lang="ar-SA" sz="2000" b="1" dirty="0">
                <a:solidFill>
                  <a:schemeClr val="tx1">
                    <a:lumMod val="95000"/>
                    <a:lumOff val="5000"/>
                  </a:schemeClr>
                </a:solidFill>
                <a:latin typeface="Arial" panose="020B0604020202020204" pitchFamily="34" charset="0"/>
                <a:cs typeface="B Nazanin" panose="00000400000000000000" pitchFamily="2" charset="-78"/>
              </a:rPr>
              <a:t>در مسیر بالعکس حدود 291 میلیون تن به ارزش 575 میلیارد دلار درحال مبادله است. </a:t>
            </a:r>
            <a:endParaRPr lang="en-US" sz="2000" b="1" dirty="0">
              <a:solidFill>
                <a:schemeClr val="tx1">
                  <a:lumMod val="95000"/>
                  <a:lumOff val="5000"/>
                </a:schemeClr>
              </a:solidFill>
              <a:latin typeface="Arial" panose="020B0604020202020204" pitchFamily="34" charset="0"/>
              <a:cs typeface="B Nazanin" panose="00000400000000000000" pitchFamily="2" charset="-78"/>
            </a:endParaRPr>
          </a:p>
        </p:txBody>
      </p:sp>
      <p:pic>
        <p:nvPicPr>
          <p:cNvPr id="8" name="Picture 7">
            <a:extLst>
              <a:ext uri="{FF2B5EF4-FFF2-40B4-BE49-F238E27FC236}">
                <a16:creationId xmlns:a16="http://schemas.microsoft.com/office/drawing/2014/main" id="{DA600DC2-E885-4031-813B-2C34555893F7}"/>
              </a:ext>
            </a:extLst>
          </p:cNvPr>
          <p:cNvPicPr/>
          <p:nvPr/>
        </p:nvPicPr>
        <p:blipFill rotWithShape="1">
          <a:blip r:embed="rId3" cstate="print"/>
          <a:srcRect l="20547" t="-1" r="20091" b="27522"/>
          <a:stretch/>
        </p:blipFill>
        <p:spPr bwMode="auto">
          <a:xfrm>
            <a:off x="0" y="0"/>
            <a:ext cx="781050" cy="887953"/>
          </a:xfrm>
          <a:prstGeom prst="rect">
            <a:avLst/>
          </a:prstGeom>
          <a:noFill/>
          <a:ln w="9525">
            <a:noFill/>
            <a:miter lim="800000"/>
            <a:headEnd/>
            <a:tailEnd/>
          </a:ln>
        </p:spPr>
      </p:pic>
    </p:spTree>
    <p:extLst>
      <p:ext uri="{BB962C8B-B14F-4D97-AF65-F5344CB8AC3E}">
        <p14:creationId xmlns:p14="http://schemas.microsoft.com/office/powerpoint/2010/main" val="746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859" y="408375"/>
            <a:ext cx="9144000" cy="510285"/>
          </a:xfrm>
        </p:spPr>
        <p:txBody>
          <a:bodyPr>
            <a:normAutofit fontScale="90000"/>
          </a:bodyPr>
          <a:lstStyle/>
          <a:p>
            <a:r>
              <a:rPr lang="fa-IR" dirty="0">
                <a:solidFill>
                  <a:schemeClr val="tx1">
                    <a:lumMod val="95000"/>
                    <a:lumOff val="5000"/>
                  </a:schemeClr>
                </a:solidFill>
                <a:cs typeface="B Titr" panose="00000700000000000000" pitchFamily="2" charset="-78"/>
              </a:rPr>
              <a:t>مبانی نظری و سوابق تحقیق</a:t>
            </a:r>
          </a:p>
        </p:txBody>
      </p:sp>
      <p:sp>
        <p:nvSpPr>
          <p:cNvPr id="4" name="Slide Number Placeholder 3"/>
          <p:cNvSpPr>
            <a:spLocks noGrp="1"/>
          </p:cNvSpPr>
          <p:nvPr>
            <p:ph type="sldNum" sz="quarter" idx="12"/>
          </p:nvPr>
        </p:nvSpPr>
        <p:spPr/>
        <p:txBody>
          <a:bodyPr/>
          <a:lstStyle/>
          <a:p>
            <a:fld id="{FD248497-0C59-4608-A99C-25313E3FD58B}" type="slidenum">
              <a:rPr lang="en-US" smtClean="0">
                <a:solidFill>
                  <a:schemeClr val="tx1">
                    <a:lumMod val="95000"/>
                    <a:lumOff val="5000"/>
                  </a:schemeClr>
                </a:solidFill>
              </a:rPr>
              <a:pPr/>
              <a:t>7</a:t>
            </a:fld>
            <a:endParaRPr lang="en-US">
              <a:solidFill>
                <a:schemeClr val="tx1">
                  <a:lumMod val="95000"/>
                  <a:lumOff val="5000"/>
                </a:schemeClr>
              </a:solidFill>
            </a:endParaRPr>
          </a:p>
        </p:txBody>
      </p:sp>
      <p:sp>
        <p:nvSpPr>
          <p:cNvPr id="7" name="Rectangle 6">
            <a:extLst>
              <a:ext uri="{FF2B5EF4-FFF2-40B4-BE49-F238E27FC236}">
                <a16:creationId xmlns:a16="http://schemas.microsoft.com/office/drawing/2014/main" id="{DD76AACF-4387-49AF-A5B3-72AA0FD1D4B4}"/>
              </a:ext>
            </a:extLst>
          </p:cNvPr>
          <p:cNvSpPr>
            <a:spLocks noChangeArrowheads="1"/>
          </p:cNvSpPr>
          <p:nvPr/>
        </p:nvSpPr>
        <p:spPr bwMode="auto">
          <a:xfrm>
            <a:off x="3809343" y="1555036"/>
            <a:ext cx="8382657"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238115" indent="-238115" algn="just" rtl="1" eaLnBrk="0" fontAlgn="base" hangingPunct="0">
              <a:lnSpc>
                <a:spcPct val="150000"/>
              </a:lnSpc>
              <a:spcBef>
                <a:spcPct val="0"/>
              </a:spcBef>
              <a:spcAft>
                <a:spcPct val="0"/>
              </a:spcAft>
              <a:buFont typeface="Wingdings" panose="05000000000000000000" pitchFamily="2" charset="2"/>
              <a:buChar char="v"/>
            </a:pP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اهمیت انتخاب شرکای تجاری</a:t>
            </a:r>
            <a:endPar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endParaRPr>
          </a:p>
          <a:p>
            <a:pPr algn="just" defTabSz="761970" rtl="1" eaLnBrk="0" fontAlgn="base" hangingPunct="0">
              <a:spcBef>
                <a:spcPct val="0"/>
              </a:spcBef>
              <a:spcAft>
                <a:spcPct val="0"/>
              </a:spcAft>
            </a:pPr>
            <a:r>
              <a:rPr lang="en-US" altLang="en-US" sz="1600" dirty="0">
                <a:solidFill>
                  <a:schemeClr val="tx1">
                    <a:lumMod val="95000"/>
                    <a:lumOff val="5000"/>
                  </a:schemeClr>
                </a:solidFill>
                <a:latin typeface="Arial" panose="020B0604020202020204" pitchFamily="34" charset="0"/>
                <a:cs typeface="B Nazanin" panose="00000400000000000000" pitchFamily="2" charset="-78"/>
              </a:rPr>
              <a:t> </a:t>
            </a: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انتخاب صحیح شرکای تجاری بر رشد اقتصادی، بهره‌وری و رقابت‌پذیری کشورها تأثیر بسزایی دارد</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a:t>
            </a:r>
            <a:r>
              <a:rPr lang="en-US" altLang="en-US" sz="1600" b="1" dirty="0">
                <a:solidFill>
                  <a:schemeClr val="tx1">
                    <a:lumMod val="95000"/>
                    <a:lumOff val="5000"/>
                  </a:schemeClr>
                </a:solidFill>
                <a:latin typeface="Arial" panose="020B0604020202020204" pitchFamily="34" charset="0"/>
                <a:cs typeface="B Nazanin" panose="00000400000000000000" pitchFamily="2" charset="-78"/>
              </a:rPr>
              <a:t> </a:t>
            </a:r>
            <a:endParaRPr lang="fa-IR" altLang="en-US" sz="1600" b="1" dirty="0">
              <a:solidFill>
                <a:schemeClr val="tx1">
                  <a:lumMod val="95000"/>
                  <a:lumOff val="5000"/>
                </a:schemeClr>
              </a:solidFill>
              <a:latin typeface="Arial" panose="020B0604020202020204" pitchFamily="34" charset="0"/>
              <a:cs typeface="B Nazanin" panose="00000400000000000000" pitchFamily="2" charset="-78"/>
            </a:endParaRPr>
          </a:p>
          <a:p>
            <a:pPr marL="238115" indent="-238115" algn="just" rtl="1" eaLnBrk="0" fontAlgn="base" hangingPunct="0">
              <a:lnSpc>
                <a:spcPct val="150000"/>
              </a:lnSpc>
              <a:spcBef>
                <a:spcPct val="0"/>
              </a:spcBef>
              <a:spcAft>
                <a:spcPct val="0"/>
              </a:spcAft>
              <a:buFont typeface="Wingdings" panose="05000000000000000000" pitchFamily="2" charset="2"/>
              <a:buChar char="v"/>
            </a:pP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مزیت نسبی، سیاست تجاری، هزینه‌های تجاری و برند تجاری</a:t>
            </a:r>
            <a:endPar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endParaRPr>
          </a:p>
          <a:p>
            <a:pPr algn="just" rtl="1" eaLnBrk="0" fontAlgn="base" hangingPunct="0">
              <a:spcBef>
                <a:spcPct val="0"/>
              </a:spcBef>
              <a:spcAft>
                <a:spcPct val="0"/>
              </a:spcAft>
            </a:pP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این عوامل به‌عنوان عوامل سنتی در انتخاب شرکای تجاری معرفی شده‌اند، اما محدودیت‌هایی نیز دارند</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a:t>
            </a:r>
            <a:r>
              <a:rPr lang="en-US" altLang="en-US" sz="1600" b="1" dirty="0">
                <a:solidFill>
                  <a:schemeClr val="tx1">
                    <a:lumMod val="95000"/>
                    <a:lumOff val="5000"/>
                  </a:schemeClr>
                </a:solidFill>
                <a:latin typeface="Arial" panose="020B0604020202020204" pitchFamily="34" charset="0"/>
                <a:cs typeface="B Nazanin" panose="00000400000000000000" pitchFamily="2" charset="-78"/>
              </a:rPr>
              <a:t> </a:t>
            </a:r>
            <a:endParaRPr lang="fa-IR" altLang="en-US" sz="1600" b="1" dirty="0">
              <a:solidFill>
                <a:schemeClr val="tx1">
                  <a:lumMod val="95000"/>
                  <a:lumOff val="5000"/>
                </a:schemeClr>
              </a:solidFill>
              <a:latin typeface="Arial" panose="020B0604020202020204" pitchFamily="34" charset="0"/>
              <a:cs typeface="B Nazanin" panose="00000400000000000000" pitchFamily="2" charset="-78"/>
            </a:endParaRPr>
          </a:p>
          <a:p>
            <a:pPr marL="238115" indent="-238115" algn="just" rtl="1" eaLnBrk="0" fontAlgn="base" hangingPunct="0">
              <a:lnSpc>
                <a:spcPct val="150000"/>
              </a:lnSpc>
              <a:spcBef>
                <a:spcPct val="0"/>
              </a:spcBef>
              <a:spcAft>
                <a:spcPct val="0"/>
              </a:spcAft>
              <a:buFont typeface="Wingdings" panose="05000000000000000000" pitchFamily="2" charset="2"/>
              <a:buChar char="v"/>
            </a:pP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تئوری رشد درون‌زا</a:t>
            </a:r>
            <a:endPar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endParaRPr>
          </a:p>
          <a:p>
            <a:pPr algn="just" rtl="1" eaLnBrk="0" fontAlgn="base" hangingPunct="0">
              <a:spcBef>
                <a:spcPct val="0"/>
              </a:spcBef>
              <a:spcAft>
                <a:spcPct val="0"/>
              </a:spcAft>
            </a:pPr>
            <a:r>
              <a:rPr lang="en-US" altLang="en-US" sz="1600" dirty="0">
                <a:solidFill>
                  <a:schemeClr val="tx1">
                    <a:lumMod val="95000"/>
                    <a:lumOff val="5000"/>
                  </a:schemeClr>
                </a:solidFill>
                <a:latin typeface="Arial" panose="020B0604020202020204" pitchFamily="34" charset="0"/>
                <a:cs typeface="B Nazanin" panose="00000400000000000000" pitchFamily="2" charset="-78"/>
              </a:rPr>
              <a:t> </a:t>
            </a: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این تئوری بر نقش دانش و فناوری در رشد اقتصادی تأکید دارد و پیچیدگی اقتصادی را به‌عنوان یک شاخص مهم برای سنجش این رشد معرفی می‌کند</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a:t>
            </a:r>
            <a:endParaRPr lang="en-US" altLang="en-US" sz="1600" b="1" dirty="0">
              <a:solidFill>
                <a:schemeClr val="tx1">
                  <a:lumMod val="95000"/>
                  <a:lumOff val="5000"/>
                </a:schemeClr>
              </a:solidFill>
              <a:latin typeface="Arial" panose="020B0604020202020204" pitchFamily="34" charset="0"/>
              <a:cs typeface="B Nazanin" panose="00000400000000000000" pitchFamily="2" charset="-78"/>
            </a:endParaRPr>
          </a:p>
          <a:p>
            <a:pPr marL="238115" indent="-238115" algn="just" rtl="1" eaLnBrk="0" fontAlgn="base" hangingPunct="0">
              <a:lnSpc>
                <a:spcPct val="150000"/>
              </a:lnSpc>
              <a:spcBef>
                <a:spcPct val="0"/>
              </a:spcBef>
              <a:spcAft>
                <a:spcPct val="0"/>
              </a:spcAft>
              <a:buFont typeface="Wingdings" panose="05000000000000000000" pitchFamily="2" charset="2"/>
              <a:buChar char="v"/>
            </a:pPr>
            <a:r>
              <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تئوری</a:t>
            </a: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 پیچیدگی اقتصادی</a:t>
            </a:r>
            <a:endPar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endParaRPr>
          </a:p>
          <a:p>
            <a:pPr algn="just" defTabSz="761970" rtl="1" eaLnBrk="0" fontAlgn="base" hangingPunct="0">
              <a:spcBef>
                <a:spcPct val="0"/>
              </a:spcBef>
              <a:spcAft>
                <a:spcPct val="0"/>
              </a:spcAft>
            </a:pP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این رویکرد با تحلیل ساختار محصول کشورها، امکان شناسایی دقیق‌تر فرصت‌های تجاری و پتانسیل‌های توسعه را فراهم می‌کند</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a:t>
            </a:r>
            <a:r>
              <a:rPr lang="en-US" altLang="en-US" sz="1600" b="1" dirty="0">
                <a:solidFill>
                  <a:schemeClr val="tx1">
                    <a:lumMod val="95000"/>
                    <a:lumOff val="5000"/>
                  </a:schemeClr>
                </a:solidFill>
                <a:latin typeface="Arial" panose="020B0604020202020204" pitchFamily="34" charset="0"/>
                <a:cs typeface="B Nazanin" panose="00000400000000000000" pitchFamily="2" charset="-78"/>
              </a:rPr>
              <a:t> </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کشورهایی با تنوع محصولی بالا و پیچیدگی اقتصادی بیشتر، معمولاً در بازارهای جهانی موفق‌تر هستند. </a:t>
            </a:r>
            <a:endParaRPr lang="en-US" altLang="en-US" sz="1600" b="1" dirty="0">
              <a:solidFill>
                <a:schemeClr val="tx1">
                  <a:lumMod val="95000"/>
                  <a:lumOff val="5000"/>
                </a:schemeClr>
              </a:solidFill>
              <a:latin typeface="Arial" panose="020B0604020202020204" pitchFamily="34" charset="0"/>
              <a:cs typeface="B Nazanin" panose="00000400000000000000" pitchFamily="2" charset="-78"/>
            </a:endParaRPr>
          </a:p>
          <a:p>
            <a:pPr marL="238115" indent="-238115" algn="just" rtl="1" eaLnBrk="0" fontAlgn="base" hangingPunct="0">
              <a:lnSpc>
                <a:spcPct val="150000"/>
              </a:lnSpc>
              <a:spcBef>
                <a:spcPct val="0"/>
              </a:spcBef>
              <a:spcAft>
                <a:spcPct val="0"/>
              </a:spcAft>
              <a:buFont typeface="Wingdings" panose="05000000000000000000" pitchFamily="2" charset="2"/>
              <a:buChar char="v"/>
            </a:pP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عوامل جغرافیایی و همسایگی</a:t>
            </a:r>
            <a:r>
              <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 در توسعه همکاری های اقتصادی</a:t>
            </a:r>
          </a:p>
          <a:p>
            <a:pPr algn="just" defTabSz="761970" rtl="1" eaLnBrk="0" fontAlgn="base" hangingPunct="0">
              <a:spcBef>
                <a:spcPct val="0"/>
              </a:spcBef>
              <a:spcAft>
                <a:spcPct val="0"/>
              </a:spcAft>
            </a:pPr>
            <a:r>
              <a:rPr lang="en-US" altLang="en-US" sz="1600" dirty="0">
                <a:solidFill>
                  <a:schemeClr val="tx1">
                    <a:lumMod val="95000"/>
                    <a:lumOff val="5000"/>
                  </a:schemeClr>
                </a:solidFill>
                <a:latin typeface="Arial" panose="020B0604020202020204" pitchFamily="34" charset="0"/>
                <a:cs typeface="B Nazanin" panose="00000400000000000000" pitchFamily="2" charset="-78"/>
              </a:rPr>
              <a:t> </a:t>
            </a: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همسایگی و روابط تجاری نزدیک با کشورهای همسایه می‌تواند بر رشد صادرات و توسعه اقتصادی تأثیر مثبت بگذارد</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a:t>
            </a:r>
            <a:r>
              <a:rPr lang="en-US" altLang="en-US" sz="1600" b="1" dirty="0">
                <a:solidFill>
                  <a:schemeClr val="tx1">
                    <a:lumMod val="95000"/>
                    <a:lumOff val="5000"/>
                  </a:schemeClr>
                </a:solidFill>
                <a:latin typeface="Arial" panose="020B0604020202020204" pitchFamily="34" charset="0"/>
                <a:cs typeface="B Nazanin" panose="00000400000000000000" pitchFamily="2" charset="-78"/>
              </a:rPr>
              <a:t> </a:t>
            </a:r>
            <a:endParaRPr lang="fa-IR" altLang="en-US" sz="1600" b="1" dirty="0">
              <a:solidFill>
                <a:schemeClr val="tx1">
                  <a:lumMod val="95000"/>
                  <a:lumOff val="5000"/>
                </a:schemeClr>
              </a:solidFill>
              <a:latin typeface="Arial" panose="020B0604020202020204" pitchFamily="34" charset="0"/>
              <a:cs typeface="B Nazanin" panose="00000400000000000000" pitchFamily="2" charset="-78"/>
            </a:endParaRPr>
          </a:p>
          <a:p>
            <a:pPr marL="238115" indent="-238115" algn="just" rtl="1" eaLnBrk="0" fontAlgn="base" hangingPunct="0">
              <a:lnSpc>
                <a:spcPct val="150000"/>
              </a:lnSpc>
              <a:spcBef>
                <a:spcPct val="0"/>
              </a:spcBef>
              <a:spcAft>
                <a:spcPct val="0"/>
              </a:spcAft>
              <a:buFont typeface="Wingdings" panose="05000000000000000000" pitchFamily="2" charset="2"/>
              <a:buChar char="v"/>
            </a:pP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تئوری مجاورت بین محصولات</a:t>
            </a:r>
            <a:endPar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endParaRPr>
          </a:p>
          <a:p>
            <a:pPr algn="just" defTabSz="761970" rtl="1" eaLnBrk="0" fontAlgn="base" hangingPunct="0">
              <a:spcBef>
                <a:spcPct val="0"/>
              </a:spcBef>
              <a:spcAft>
                <a:spcPct val="0"/>
              </a:spcAft>
            </a:pP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این تئوری بیان می‌کند که محصولات مشابه در شبکه فضای محصول به هم نزدیک هستند و این موضوع می‌تواند در انتخاب شرکای تجاری مؤثر باشد</a:t>
            </a:r>
            <a:endParaRPr lang="en-US" altLang="en-US" sz="1600" b="1" dirty="0">
              <a:solidFill>
                <a:schemeClr val="tx1">
                  <a:lumMod val="95000"/>
                  <a:lumOff val="5000"/>
                </a:schemeClr>
              </a:solidFill>
              <a:latin typeface="Arial" panose="020B0604020202020204" pitchFamily="34" charset="0"/>
              <a:cs typeface="B Nazanin" panose="00000400000000000000" pitchFamily="2" charset="-78"/>
            </a:endParaRPr>
          </a:p>
          <a:p>
            <a:pPr marL="238115" indent="-238115" algn="just" rtl="1" eaLnBrk="0" fontAlgn="base" hangingPunct="0">
              <a:lnSpc>
                <a:spcPct val="150000"/>
              </a:lnSpc>
              <a:spcBef>
                <a:spcPct val="0"/>
              </a:spcBef>
              <a:spcAft>
                <a:spcPct val="0"/>
              </a:spcAft>
              <a:buFont typeface="Wingdings" panose="05000000000000000000" pitchFamily="2" charset="2"/>
              <a:buChar char="v"/>
            </a:pPr>
            <a:r>
              <a:rPr lang="ar-SA"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rPr>
              <a:t>اهمیت تنوع محصولی و پیچیدگی اقتصادی</a:t>
            </a:r>
            <a:endParaRPr lang="fa-IR" altLang="en-US" sz="1400" b="1" dirty="0">
              <a:solidFill>
                <a:schemeClr val="tx1">
                  <a:lumMod val="95000"/>
                  <a:lumOff val="5000"/>
                </a:schemeClr>
              </a:solidFill>
              <a:latin typeface="Petrona Bold" pitchFamily="34" charset="0"/>
              <a:ea typeface="Petrona Bold" pitchFamily="34" charset="-122"/>
              <a:cs typeface="B Nazanin" panose="00000400000000000000" pitchFamily="2" charset="-78"/>
            </a:endParaRPr>
          </a:p>
          <a:p>
            <a:pPr algn="just" defTabSz="761970" rtl="1" eaLnBrk="0" fontAlgn="base" hangingPunct="0">
              <a:spcBef>
                <a:spcPct val="0"/>
              </a:spcBef>
              <a:spcAft>
                <a:spcPct val="0"/>
              </a:spcAft>
            </a:pPr>
            <a:r>
              <a:rPr lang="en-US" altLang="en-US" sz="1600" dirty="0">
                <a:solidFill>
                  <a:schemeClr val="tx1">
                    <a:lumMod val="95000"/>
                    <a:lumOff val="5000"/>
                  </a:schemeClr>
                </a:solidFill>
                <a:latin typeface="Arial" panose="020B0604020202020204" pitchFamily="34" charset="0"/>
                <a:cs typeface="B Nazanin" panose="00000400000000000000" pitchFamily="2" charset="-78"/>
              </a:rPr>
              <a:t> </a:t>
            </a:r>
            <a:r>
              <a:rPr lang="ar-SA" altLang="en-US" sz="1600" b="1" dirty="0">
                <a:solidFill>
                  <a:schemeClr val="tx1">
                    <a:lumMod val="95000"/>
                    <a:lumOff val="5000"/>
                  </a:schemeClr>
                </a:solidFill>
                <a:latin typeface="Arial" panose="020B0604020202020204" pitchFamily="34" charset="0"/>
                <a:cs typeface="B Nazanin" panose="00000400000000000000" pitchFamily="2" charset="-78"/>
              </a:rPr>
              <a:t>کشورهایی با تنوع محصولی بالا و پیچیدگی اقتصادی بیشتر، معمولاً در بازارهای جهانی موفق‌تر هستند</a:t>
            </a:r>
            <a:r>
              <a:rPr lang="fa-IR" altLang="en-US" sz="1600" b="1" dirty="0">
                <a:solidFill>
                  <a:schemeClr val="tx1">
                    <a:lumMod val="95000"/>
                    <a:lumOff val="5000"/>
                  </a:schemeClr>
                </a:solidFill>
                <a:latin typeface="Arial" panose="020B0604020202020204" pitchFamily="34" charset="0"/>
                <a:cs typeface="B Nazanin" panose="00000400000000000000" pitchFamily="2" charset="-78"/>
              </a:rPr>
              <a:t>.</a:t>
            </a:r>
            <a:r>
              <a:rPr lang="en-US" altLang="en-US" sz="1600" b="1" dirty="0">
                <a:solidFill>
                  <a:schemeClr val="tx1">
                    <a:lumMod val="95000"/>
                    <a:lumOff val="5000"/>
                  </a:schemeClr>
                </a:solidFill>
                <a:latin typeface="Arial" panose="020B0604020202020204" pitchFamily="34" charset="0"/>
                <a:cs typeface="B Nazanin" panose="00000400000000000000" pitchFamily="2" charset="-78"/>
              </a:rPr>
              <a:t> </a:t>
            </a:r>
          </a:p>
        </p:txBody>
      </p:sp>
      <p:sp>
        <p:nvSpPr>
          <p:cNvPr id="8" name="Text 0">
            <a:extLst>
              <a:ext uri="{FF2B5EF4-FFF2-40B4-BE49-F238E27FC236}">
                <a16:creationId xmlns:a16="http://schemas.microsoft.com/office/drawing/2014/main" id="{2AC3F8F6-6BB6-48E2-840C-3E3290C29624}"/>
              </a:ext>
            </a:extLst>
          </p:cNvPr>
          <p:cNvSpPr/>
          <p:nvPr/>
        </p:nvSpPr>
        <p:spPr>
          <a:xfrm>
            <a:off x="351805" y="1254939"/>
            <a:ext cx="3044283" cy="600194"/>
          </a:xfrm>
          <a:prstGeom prst="rect">
            <a:avLst/>
          </a:prstGeom>
          <a:noFill/>
          <a:ln/>
        </p:spPr>
        <p:txBody>
          <a:bodyPr wrap="none" lIns="0" tIns="0" rIns="0" bIns="0" rtlCol="0" anchor="t"/>
          <a:lstStyle/>
          <a:p>
            <a:pPr marL="0" indent="0" algn="r" rtl="1">
              <a:lnSpc>
                <a:spcPts val="4700"/>
              </a:lnSpc>
              <a:buNone/>
            </a:pPr>
            <a:r>
              <a:rPr lang="fa-IR" b="1" dirty="0">
                <a:solidFill>
                  <a:schemeClr val="tx1">
                    <a:lumMod val="95000"/>
                    <a:lumOff val="5000"/>
                  </a:schemeClr>
                </a:solidFill>
                <a:latin typeface="Petrona Bold" pitchFamily="34" charset="0"/>
                <a:ea typeface="Petrona Bold" pitchFamily="34" charset="-122"/>
                <a:cs typeface="B Titr" panose="00000700000000000000" pitchFamily="2" charset="-78"/>
              </a:rPr>
              <a:t>برخی منابع مورد استفاده:</a:t>
            </a:r>
            <a:endParaRPr lang="en-US" dirty="0">
              <a:solidFill>
                <a:schemeClr val="tx1">
                  <a:lumMod val="95000"/>
                  <a:lumOff val="5000"/>
                </a:schemeClr>
              </a:solidFill>
              <a:cs typeface="B Titr" panose="00000700000000000000" pitchFamily="2" charset="-78"/>
            </a:endParaRPr>
          </a:p>
        </p:txBody>
      </p:sp>
      <p:sp>
        <p:nvSpPr>
          <p:cNvPr id="9" name="Rectangle 8">
            <a:extLst>
              <a:ext uri="{FF2B5EF4-FFF2-40B4-BE49-F238E27FC236}">
                <a16:creationId xmlns:a16="http://schemas.microsoft.com/office/drawing/2014/main" id="{DBB5A3C7-19CF-45B7-B4C4-2394297DC4F6}"/>
              </a:ext>
            </a:extLst>
          </p:cNvPr>
          <p:cNvSpPr/>
          <p:nvPr/>
        </p:nvSpPr>
        <p:spPr>
          <a:xfrm>
            <a:off x="198747" y="1938474"/>
            <a:ext cx="3528819" cy="4417876"/>
          </a:xfrm>
          <a:prstGeom prst="rect">
            <a:avLst/>
          </a:prstGeom>
        </p:spPr>
        <p:txBody>
          <a:bodyPr wrap="square">
            <a:spAutoFit/>
          </a:bodyPr>
          <a:lstStyle/>
          <a:p>
            <a:pPr marL="285739" indent="-285739">
              <a:lnSpc>
                <a:spcPct val="107000"/>
              </a:lnSpc>
              <a:spcAft>
                <a:spcPts val="667"/>
              </a:spcAft>
              <a:buFont typeface="+mj-lt"/>
              <a:buAutoNum type="arabicPeriod"/>
            </a:pPr>
            <a:r>
              <a:rPr lang="en-US" sz="1100" dirty="0">
                <a:solidFill>
                  <a:schemeClr val="tx1">
                    <a:lumMod val="95000"/>
                    <a:lumOff val="5000"/>
                  </a:schemeClr>
                </a:solidFill>
                <a:latin typeface="Times New Roman" panose="02020603050405020304" pitchFamily="18" charset="0"/>
                <a:cs typeface="+mj-cs"/>
              </a:rPr>
              <a:t>BAHAR, D., R. HAUSMANN, and C.A. HIDALGO (2014)</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Balland</a:t>
            </a:r>
            <a:r>
              <a:rPr lang="en-US" sz="1100" dirty="0">
                <a:solidFill>
                  <a:schemeClr val="tx1">
                    <a:lumMod val="95000"/>
                    <a:lumOff val="5000"/>
                  </a:schemeClr>
                </a:solidFill>
                <a:latin typeface="Times New Roman" panose="02020603050405020304" pitchFamily="18" charset="0"/>
                <a:cs typeface="+mj-cs"/>
              </a:rPr>
              <a:t> PA, </a:t>
            </a:r>
            <a:r>
              <a:rPr lang="en-US" sz="1100" dirty="0" err="1">
                <a:solidFill>
                  <a:schemeClr val="tx1">
                    <a:lumMod val="95000"/>
                    <a:lumOff val="5000"/>
                  </a:schemeClr>
                </a:solidFill>
                <a:latin typeface="Times New Roman" panose="02020603050405020304" pitchFamily="18" charset="0"/>
                <a:cs typeface="+mj-cs"/>
              </a:rPr>
              <a:t>Broekel</a:t>
            </a:r>
            <a:r>
              <a:rPr lang="en-US" sz="1100" dirty="0">
                <a:solidFill>
                  <a:schemeClr val="tx1">
                    <a:lumMod val="95000"/>
                    <a:lumOff val="5000"/>
                  </a:schemeClr>
                </a:solidFill>
                <a:latin typeface="Times New Roman" panose="02020603050405020304" pitchFamily="18" charset="0"/>
                <a:cs typeface="+mj-cs"/>
              </a:rPr>
              <a:t> T, </a:t>
            </a:r>
            <a:r>
              <a:rPr lang="en-US" sz="1100" dirty="0" err="1">
                <a:solidFill>
                  <a:schemeClr val="tx1">
                    <a:lumMod val="95000"/>
                    <a:lumOff val="5000"/>
                  </a:schemeClr>
                </a:solidFill>
                <a:latin typeface="Times New Roman" panose="02020603050405020304" pitchFamily="18" charset="0"/>
                <a:cs typeface="+mj-cs"/>
              </a:rPr>
              <a:t>Diodato</a:t>
            </a:r>
            <a:r>
              <a:rPr lang="en-US" sz="1100" dirty="0">
                <a:solidFill>
                  <a:schemeClr val="tx1">
                    <a:lumMod val="95000"/>
                    <a:lumOff val="5000"/>
                  </a:schemeClr>
                </a:solidFill>
                <a:latin typeface="Times New Roman" panose="02020603050405020304" pitchFamily="18" charset="0"/>
                <a:cs typeface="+mj-cs"/>
              </a:rPr>
              <a:t> D, Hausmann R, </a:t>
            </a:r>
            <a:r>
              <a:rPr lang="en-US" sz="1100" dirty="0" err="1">
                <a:solidFill>
                  <a:schemeClr val="tx1">
                    <a:lumMod val="95000"/>
                    <a:lumOff val="5000"/>
                  </a:schemeClr>
                </a:solidFill>
                <a:latin typeface="Times New Roman" panose="02020603050405020304" pitchFamily="18" charset="0"/>
                <a:cs typeface="+mj-cs"/>
              </a:rPr>
              <a:t>O’Clery</a:t>
            </a:r>
            <a:r>
              <a:rPr lang="en-US" sz="1100" dirty="0">
                <a:solidFill>
                  <a:schemeClr val="tx1">
                    <a:lumMod val="95000"/>
                    <a:lumOff val="5000"/>
                  </a:schemeClr>
                </a:solidFill>
                <a:latin typeface="Times New Roman" panose="02020603050405020304" pitchFamily="18" charset="0"/>
                <a:cs typeface="+mj-cs"/>
              </a:rPr>
              <a:t> N, Rigby D (2022)</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Coscia</a:t>
            </a:r>
            <a:r>
              <a:rPr lang="en-US" sz="1100" dirty="0">
                <a:solidFill>
                  <a:schemeClr val="tx1">
                    <a:lumMod val="95000"/>
                    <a:lumOff val="5000"/>
                  </a:schemeClr>
                </a:solidFill>
                <a:latin typeface="Times New Roman" panose="02020603050405020304" pitchFamily="18" charset="0"/>
                <a:cs typeface="+mj-cs"/>
              </a:rPr>
              <a:t> M, Cheston T, Hausmann R (2017) </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Coscia</a:t>
            </a:r>
            <a:r>
              <a:rPr lang="en-US" sz="1100" dirty="0">
                <a:solidFill>
                  <a:schemeClr val="tx1">
                    <a:lumMod val="95000"/>
                    <a:lumOff val="5000"/>
                  </a:schemeClr>
                </a:solidFill>
                <a:latin typeface="Times New Roman" panose="02020603050405020304" pitchFamily="18" charset="0"/>
                <a:cs typeface="+mj-cs"/>
              </a:rPr>
              <a:t> M, Cheston T, Hausmann R (2017) </a:t>
            </a:r>
          </a:p>
          <a:p>
            <a:pPr marL="285739" indent="-285739">
              <a:lnSpc>
                <a:spcPct val="107000"/>
              </a:lnSpc>
              <a:spcAft>
                <a:spcPts val="667"/>
              </a:spcAft>
              <a:buFont typeface="+mj-lt"/>
              <a:buAutoNum type="arabicPeriod"/>
            </a:pPr>
            <a:r>
              <a:rPr lang="en-US" sz="1100" dirty="0">
                <a:solidFill>
                  <a:schemeClr val="tx1">
                    <a:lumMod val="95000"/>
                    <a:lumOff val="5000"/>
                  </a:schemeClr>
                </a:solidFill>
                <a:latin typeface="Times New Roman" panose="02020603050405020304" pitchFamily="18" charset="0"/>
                <a:cs typeface="+mj-cs"/>
              </a:rPr>
              <a:t>Hidalgo CA (2021) </a:t>
            </a:r>
          </a:p>
          <a:p>
            <a:pPr marL="285739" indent="-285739">
              <a:lnSpc>
                <a:spcPct val="107000"/>
              </a:lnSpc>
              <a:spcAft>
                <a:spcPts val="667"/>
              </a:spcAft>
              <a:buFont typeface="+mj-lt"/>
              <a:buAutoNum type="arabicPeriod"/>
            </a:pPr>
            <a:r>
              <a:rPr lang="en-US" sz="1100" dirty="0">
                <a:solidFill>
                  <a:schemeClr val="tx1">
                    <a:lumMod val="95000"/>
                    <a:lumOff val="5000"/>
                  </a:schemeClr>
                </a:solidFill>
                <a:latin typeface="Times New Roman" panose="02020603050405020304" pitchFamily="18" charset="0"/>
                <a:cs typeface="+mj-cs"/>
              </a:rPr>
              <a:t>Lee CC, Wang EZ (2021) </a:t>
            </a:r>
          </a:p>
          <a:p>
            <a:pPr marL="285739" indent="-285739">
              <a:lnSpc>
                <a:spcPct val="107000"/>
              </a:lnSpc>
              <a:spcAft>
                <a:spcPts val="667"/>
              </a:spcAft>
              <a:buFont typeface="+mj-lt"/>
              <a:buAutoNum type="arabicPeriod"/>
            </a:pPr>
            <a:r>
              <a:rPr lang="en-US" sz="1100" dirty="0">
                <a:solidFill>
                  <a:schemeClr val="tx1">
                    <a:lumMod val="95000"/>
                    <a:lumOff val="5000"/>
                  </a:schemeClr>
                </a:solidFill>
                <a:latin typeface="Times New Roman" panose="02020603050405020304" pitchFamily="18" charset="0"/>
                <a:cs typeface="+mj-cs"/>
              </a:rPr>
              <a:t>Ma F, Wang H, </a:t>
            </a:r>
            <a:r>
              <a:rPr lang="en-US" sz="1100" dirty="0" err="1">
                <a:solidFill>
                  <a:schemeClr val="tx1">
                    <a:lumMod val="95000"/>
                    <a:lumOff val="5000"/>
                  </a:schemeClr>
                </a:solidFill>
                <a:latin typeface="Times New Roman" panose="02020603050405020304" pitchFamily="18" charset="0"/>
                <a:cs typeface="+mj-cs"/>
              </a:rPr>
              <a:t>Schandl</a:t>
            </a:r>
            <a:r>
              <a:rPr lang="en-US" sz="1100" dirty="0">
                <a:solidFill>
                  <a:schemeClr val="tx1">
                    <a:lumMod val="95000"/>
                    <a:lumOff val="5000"/>
                  </a:schemeClr>
                </a:solidFill>
                <a:latin typeface="Times New Roman" panose="02020603050405020304" pitchFamily="18" charset="0"/>
                <a:cs typeface="+mj-cs"/>
              </a:rPr>
              <a:t> H, Fishman T, Tan X, Li Y, Shi L, Wang P, Chen WQ (2022</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Neagu</a:t>
            </a:r>
            <a:r>
              <a:rPr lang="en-US" sz="1100" dirty="0">
                <a:solidFill>
                  <a:schemeClr val="tx1">
                    <a:lumMod val="95000"/>
                    <a:lumOff val="5000"/>
                  </a:schemeClr>
                </a:solidFill>
                <a:latin typeface="Times New Roman" panose="02020603050405020304" pitchFamily="18" charset="0"/>
                <a:cs typeface="+mj-cs"/>
              </a:rPr>
              <a:t> O (2019) </a:t>
            </a:r>
          </a:p>
          <a:p>
            <a:pPr marL="285739" indent="-285739">
              <a:lnSpc>
                <a:spcPct val="107000"/>
              </a:lnSpc>
              <a:spcAft>
                <a:spcPts val="667"/>
              </a:spcAft>
              <a:buFont typeface="+mj-lt"/>
              <a:buAutoNum type="arabicPeriod"/>
            </a:pPr>
            <a:r>
              <a:rPr lang="en-US" sz="1100" dirty="0">
                <a:solidFill>
                  <a:schemeClr val="tx1">
                    <a:lumMod val="95000"/>
                    <a:lumOff val="5000"/>
                  </a:schemeClr>
                </a:solidFill>
                <a:latin typeface="Times New Roman" panose="02020603050405020304" pitchFamily="18" charset="0"/>
                <a:cs typeface="+mj-cs"/>
              </a:rPr>
              <a:t>Park, Jong </a:t>
            </a:r>
            <a:r>
              <a:rPr lang="en-US" sz="1100" dirty="0" err="1">
                <a:solidFill>
                  <a:schemeClr val="tx1">
                    <a:lumMod val="95000"/>
                    <a:lumOff val="5000"/>
                  </a:schemeClr>
                </a:solidFill>
                <a:latin typeface="Times New Roman" panose="02020603050405020304" pitchFamily="18" charset="0"/>
                <a:cs typeface="+mj-cs"/>
              </a:rPr>
              <a:t>Hee</a:t>
            </a:r>
            <a:r>
              <a:rPr lang="en-US" sz="1100" dirty="0">
                <a:solidFill>
                  <a:schemeClr val="tx1">
                    <a:lumMod val="95000"/>
                    <a:lumOff val="5000"/>
                  </a:schemeClr>
                </a:solidFill>
                <a:latin typeface="Times New Roman" panose="02020603050405020304" pitchFamily="18" charset="0"/>
                <a:cs typeface="+mj-cs"/>
              </a:rPr>
              <a:t>; Kim, Byung Koo</a:t>
            </a:r>
            <a:r>
              <a:rPr lang="ar-SA" sz="1100" dirty="0">
                <a:solidFill>
                  <a:schemeClr val="tx1">
                    <a:lumMod val="95000"/>
                    <a:lumOff val="5000"/>
                  </a:schemeClr>
                </a:solidFill>
                <a:latin typeface="Times New Roman" panose="02020603050405020304" pitchFamily="18" charset="0"/>
                <a:cs typeface="+mj-cs"/>
              </a:rPr>
              <a:t>.</a:t>
            </a:r>
            <a:r>
              <a:rPr lang="en-US" sz="1100" dirty="0">
                <a:solidFill>
                  <a:schemeClr val="tx1">
                    <a:lumMod val="95000"/>
                    <a:lumOff val="5000"/>
                  </a:schemeClr>
                </a:solidFill>
                <a:latin typeface="Times New Roman" panose="02020603050405020304" pitchFamily="18" charset="0"/>
                <a:cs typeface="+mj-cs"/>
              </a:rPr>
              <a:t> 2020</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Purwono</a:t>
            </a:r>
            <a:r>
              <a:rPr lang="en-US" sz="1100" dirty="0">
                <a:solidFill>
                  <a:schemeClr val="tx1">
                    <a:lumMod val="95000"/>
                    <a:lumOff val="5000"/>
                  </a:schemeClr>
                </a:solidFill>
                <a:latin typeface="Times New Roman" panose="02020603050405020304" pitchFamily="18" charset="0"/>
                <a:cs typeface="+mj-cs"/>
              </a:rPr>
              <a:t> R, </a:t>
            </a:r>
            <a:r>
              <a:rPr lang="en-US" sz="1100" dirty="0" err="1">
                <a:solidFill>
                  <a:schemeClr val="tx1">
                    <a:lumMod val="95000"/>
                    <a:lumOff val="5000"/>
                  </a:schemeClr>
                </a:solidFill>
                <a:latin typeface="Times New Roman" panose="02020603050405020304" pitchFamily="18" charset="0"/>
                <a:cs typeface="+mj-cs"/>
              </a:rPr>
              <a:t>Sugiharti</a:t>
            </a:r>
            <a:r>
              <a:rPr lang="en-US" sz="1100" dirty="0">
                <a:solidFill>
                  <a:schemeClr val="tx1">
                    <a:lumMod val="95000"/>
                    <a:lumOff val="5000"/>
                  </a:schemeClr>
                </a:solidFill>
                <a:latin typeface="Times New Roman" panose="02020603050405020304" pitchFamily="18" charset="0"/>
                <a:cs typeface="+mj-cs"/>
              </a:rPr>
              <a:t> L, </a:t>
            </a:r>
            <a:r>
              <a:rPr lang="en-US" sz="1100" dirty="0" err="1">
                <a:solidFill>
                  <a:schemeClr val="tx1">
                    <a:lumMod val="95000"/>
                    <a:lumOff val="5000"/>
                  </a:schemeClr>
                </a:solidFill>
                <a:latin typeface="Times New Roman" panose="02020603050405020304" pitchFamily="18" charset="0"/>
                <a:cs typeface="+mj-cs"/>
              </a:rPr>
              <a:t>Handoyo</a:t>
            </a:r>
            <a:r>
              <a:rPr lang="en-US" sz="1100" dirty="0">
                <a:solidFill>
                  <a:schemeClr val="tx1">
                    <a:lumMod val="95000"/>
                    <a:lumOff val="5000"/>
                  </a:schemeClr>
                </a:solidFill>
                <a:latin typeface="Times New Roman" panose="02020603050405020304" pitchFamily="18" charset="0"/>
                <a:cs typeface="+mj-cs"/>
              </a:rPr>
              <a:t> RD, </a:t>
            </a:r>
            <a:r>
              <a:rPr lang="en-US" sz="1100" dirty="0" err="1">
                <a:solidFill>
                  <a:schemeClr val="tx1">
                    <a:lumMod val="95000"/>
                    <a:lumOff val="5000"/>
                  </a:schemeClr>
                </a:solidFill>
                <a:latin typeface="Times New Roman" panose="02020603050405020304" pitchFamily="18" charset="0"/>
                <a:cs typeface="+mj-cs"/>
              </a:rPr>
              <a:t>Esquivias</a:t>
            </a:r>
            <a:r>
              <a:rPr lang="en-US" sz="1100" dirty="0">
                <a:solidFill>
                  <a:schemeClr val="tx1">
                    <a:lumMod val="95000"/>
                    <a:lumOff val="5000"/>
                  </a:schemeClr>
                </a:solidFill>
                <a:latin typeface="Times New Roman" panose="02020603050405020304" pitchFamily="18" charset="0"/>
                <a:cs typeface="+mj-cs"/>
              </a:rPr>
              <a:t> MA (2022) </a:t>
            </a:r>
          </a:p>
          <a:p>
            <a:pPr marL="285739" indent="-285739">
              <a:lnSpc>
                <a:spcPct val="107000"/>
              </a:lnSpc>
              <a:spcAft>
                <a:spcPts val="667"/>
              </a:spcAft>
              <a:buFont typeface="+mj-lt"/>
              <a:buAutoNum type="arabicPeriod"/>
            </a:pPr>
            <a:r>
              <a:rPr lang="en-US" sz="1100" dirty="0">
                <a:solidFill>
                  <a:schemeClr val="tx1">
                    <a:lumMod val="95000"/>
                    <a:lumOff val="5000"/>
                  </a:schemeClr>
                </a:solidFill>
                <a:latin typeface="Times New Roman" panose="02020603050405020304" pitchFamily="18" charset="0"/>
                <a:cs typeface="+mj-cs"/>
              </a:rPr>
              <a:t>Rafique MZ, </a:t>
            </a:r>
            <a:r>
              <a:rPr lang="en-US" sz="1100" dirty="0" err="1">
                <a:solidFill>
                  <a:schemeClr val="tx1">
                    <a:lumMod val="95000"/>
                    <a:lumOff val="5000"/>
                  </a:schemeClr>
                </a:solidFill>
                <a:latin typeface="Times New Roman" panose="02020603050405020304" pitchFamily="18" charset="0"/>
                <a:cs typeface="+mj-cs"/>
              </a:rPr>
              <a:t>Doğan</a:t>
            </a:r>
            <a:r>
              <a:rPr lang="en-US" sz="1100" dirty="0">
                <a:solidFill>
                  <a:schemeClr val="tx1">
                    <a:lumMod val="95000"/>
                    <a:lumOff val="5000"/>
                  </a:schemeClr>
                </a:solidFill>
                <a:latin typeface="Times New Roman" panose="02020603050405020304" pitchFamily="18" charset="0"/>
                <a:cs typeface="+mj-cs"/>
              </a:rPr>
              <a:t> B, Husain S, Huang S, Shahzad U (2021) </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Sanidas</a:t>
            </a:r>
            <a:r>
              <a:rPr lang="en-US" sz="1100" dirty="0">
                <a:solidFill>
                  <a:schemeClr val="tx1">
                    <a:lumMod val="95000"/>
                    <a:lumOff val="5000"/>
                  </a:schemeClr>
                </a:solidFill>
                <a:latin typeface="Times New Roman" panose="02020603050405020304" pitchFamily="18" charset="0"/>
                <a:cs typeface="+mj-cs"/>
              </a:rPr>
              <a:t> Elias. 2018</a:t>
            </a:r>
          </a:p>
          <a:p>
            <a:pPr marL="285739" indent="-285739">
              <a:lnSpc>
                <a:spcPct val="107000"/>
              </a:lnSpc>
              <a:spcAft>
                <a:spcPts val="667"/>
              </a:spcAft>
              <a:buFont typeface="+mj-lt"/>
              <a:buAutoNum type="arabicPeriod"/>
            </a:pPr>
            <a:r>
              <a:rPr lang="en-US" sz="1100" dirty="0" err="1">
                <a:solidFill>
                  <a:schemeClr val="tx1">
                    <a:lumMod val="95000"/>
                    <a:lumOff val="5000"/>
                  </a:schemeClr>
                </a:solidFill>
                <a:latin typeface="Times New Roman" panose="02020603050405020304" pitchFamily="18" charset="0"/>
                <a:cs typeface="+mj-cs"/>
              </a:rPr>
              <a:t>Sepehrdoust</a:t>
            </a:r>
            <a:r>
              <a:rPr lang="en-US" sz="1100" dirty="0">
                <a:solidFill>
                  <a:schemeClr val="tx1">
                    <a:lumMod val="95000"/>
                    <a:lumOff val="5000"/>
                  </a:schemeClr>
                </a:solidFill>
                <a:latin typeface="Times New Roman" panose="02020603050405020304" pitchFamily="18" charset="0"/>
                <a:cs typeface="+mj-cs"/>
              </a:rPr>
              <a:t> H, Tartar M, </a:t>
            </a:r>
            <a:r>
              <a:rPr lang="en-US" sz="1100" dirty="0" err="1">
                <a:solidFill>
                  <a:schemeClr val="tx1">
                    <a:lumMod val="95000"/>
                    <a:lumOff val="5000"/>
                  </a:schemeClr>
                </a:solidFill>
                <a:latin typeface="Times New Roman" panose="02020603050405020304" pitchFamily="18" charset="0"/>
                <a:cs typeface="+mj-cs"/>
              </a:rPr>
              <a:t>Gholizadeh</a:t>
            </a:r>
            <a:r>
              <a:rPr lang="en-US" sz="1100" dirty="0">
                <a:solidFill>
                  <a:schemeClr val="tx1">
                    <a:lumMod val="95000"/>
                    <a:lumOff val="5000"/>
                  </a:schemeClr>
                </a:solidFill>
                <a:latin typeface="Times New Roman" panose="02020603050405020304" pitchFamily="18" charset="0"/>
                <a:cs typeface="+mj-cs"/>
              </a:rPr>
              <a:t> A (2022</a:t>
            </a:r>
          </a:p>
        </p:txBody>
      </p:sp>
      <p:pic>
        <p:nvPicPr>
          <p:cNvPr id="10" name="Picture 9">
            <a:extLst>
              <a:ext uri="{FF2B5EF4-FFF2-40B4-BE49-F238E27FC236}">
                <a16:creationId xmlns:a16="http://schemas.microsoft.com/office/drawing/2014/main" id="{C6B64F7A-87D3-4810-A924-AC0B5E74ABD7}"/>
              </a:ext>
            </a:extLst>
          </p:cNvPr>
          <p:cNvPicPr/>
          <p:nvPr/>
        </p:nvPicPr>
        <p:blipFill rotWithShape="1">
          <a:blip r:embed="rId2" cstate="print"/>
          <a:srcRect l="20547" t="-1" r="20091" b="27522"/>
          <a:stretch/>
        </p:blipFill>
        <p:spPr bwMode="auto">
          <a:xfrm>
            <a:off x="0" y="0"/>
            <a:ext cx="781050" cy="887953"/>
          </a:xfrm>
          <a:prstGeom prst="rect">
            <a:avLst/>
          </a:prstGeom>
          <a:noFill/>
          <a:ln w="9525">
            <a:noFill/>
            <a:miter lim="800000"/>
            <a:headEnd/>
            <a:tailEnd/>
          </a:ln>
        </p:spPr>
      </p:pic>
    </p:spTree>
    <p:extLst>
      <p:ext uri="{BB962C8B-B14F-4D97-AF65-F5344CB8AC3E}">
        <p14:creationId xmlns:p14="http://schemas.microsoft.com/office/powerpoint/2010/main" val="332357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243" y="574614"/>
            <a:ext cx="9144000" cy="580155"/>
          </a:xfrm>
        </p:spPr>
        <p:txBody>
          <a:bodyPr>
            <a:normAutofit fontScale="90000"/>
          </a:bodyPr>
          <a:lstStyle/>
          <a:p>
            <a:r>
              <a:rPr lang="fa-IR" dirty="0">
                <a:solidFill>
                  <a:schemeClr val="tx1">
                    <a:lumMod val="95000"/>
                    <a:lumOff val="5000"/>
                  </a:schemeClr>
                </a:solidFill>
                <a:cs typeface="B Titr" panose="00000700000000000000" pitchFamily="2" charset="-78"/>
              </a:rPr>
              <a:t>روش تحقیق</a:t>
            </a:r>
          </a:p>
        </p:txBody>
      </p:sp>
      <p:sp>
        <p:nvSpPr>
          <p:cNvPr id="4" name="Slide Number Placeholder 3"/>
          <p:cNvSpPr>
            <a:spLocks noGrp="1"/>
          </p:cNvSpPr>
          <p:nvPr>
            <p:ph type="sldNum" sz="quarter" idx="12"/>
          </p:nvPr>
        </p:nvSpPr>
        <p:spPr>
          <a:xfrm>
            <a:off x="8610600" y="5408495"/>
            <a:ext cx="2743200" cy="365125"/>
          </a:xfrm>
        </p:spPr>
        <p:txBody>
          <a:bodyPr/>
          <a:lstStyle/>
          <a:p>
            <a:fld id="{FD248497-0C59-4608-A99C-25313E3FD58B}" type="slidenum">
              <a:rPr lang="en-US" smtClean="0">
                <a:solidFill>
                  <a:schemeClr val="tx1">
                    <a:lumMod val="95000"/>
                    <a:lumOff val="5000"/>
                  </a:schemeClr>
                </a:solidFill>
              </a:rPr>
              <a:pPr/>
              <a:t>8</a:t>
            </a:fld>
            <a:endParaRPr lang="en-US">
              <a:solidFill>
                <a:schemeClr val="tx1">
                  <a:lumMod val="95000"/>
                  <a:lumOff val="5000"/>
                </a:schemeClr>
              </a:solidFill>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F363833-FD99-499A-973D-F4BECFA4B3E1}"/>
                  </a:ext>
                </a:extLst>
              </p:cNvPr>
              <p:cNvSpPr/>
              <p:nvPr/>
            </p:nvSpPr>
            <p:spPr>
              <a:xfrm>
                <a:off x="7501696" y="2396852"/>
                <a:ext cx="4140236" cy="84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solidFill>
                            <a:schemeClr val="tx1">
                              <a:lumMod val="95000"/>
                              <a:lumOff val="5000"/>
                            </a:schemeClr>
                          </a:solidFill>
                          <a:latin typeface="Cambria Math" panose="02040503050406030204" pitchFamily="18" charset="0"/>
                        </a:rPr>
                        <m:t>ص</m:t>
                      </m:r>
                      <m:r>
                        <a:rPr lang="en-US" i="0">
                          <a:solidFill>
                            <a:schemeClr val="tx1">
                              <a:lumMod val="95000"/>
                              <a:lumOff val="5000"/>
                            </a:schemeClr>
                          </a:solidFill>
                          <a:latin typeface="Cambria Math" panose="02040503050406030204" pitchFamily="18" charset="0"/>
                        </a:rPr>
                        <m:t>ادراتی</m:t>
                      </m:r>
                      <m:r>
                        <a:rPr lang="en-US" i="0">
                          <a:solidFill>
                            <a:schemeClr val="tx1">
                              <a:lumMod val="95000"/>
                              <a:lumOff val="5000"/>
                            </a:schemeClr>
                          </a:solidFill>
                          <a:latin typeface="Cambria Math" panose="02040503050406030204" pitchFamily="18" charset="0"/>
                        </a:rPr>
                        <m:t> </m:t>
                      </m:r>
                      <m:r>
                        <a:rPr lang="fa-IR" b="0" i="0" smtClean="0">
                          <a:solidFill>
                            <a:schemeClr val="tx1">
                              <a:lumMod val="95000"/>
                              <a:lumOff val="5000"/>
                            </a:schemeClr>
                          </a:solidFill>
                          <a:latin typeface="Cambria Math" panose="02040503050406030204" pitchFamily="18" charset="0"/>
                        </a:rPr>
                        <m:t>فرصتهای</m:t>
                      </m:r>
                      <m:r>
                        <a:rPr lang="en-US" i="0">
                          <a:solidFill>
                            <a:schemeClr val="tx1">
                              <a:lumMod val="95000"/>
                              <a:lumOff val="5000"/>
                            </a:schemeClr>
                          </a:solidFill>
                          <a:latin typeface="Cambria Math" panose="02040503050406030204" pitchFamily="18" charset="0"/>
                        </a:rPr>
                        <m:t> =</m:t>
                      </m:r>
                      <m:nary>
                        <m:naryPr>
                          <m:chr m:val="∑"/>
                          <m:limLoc m:val="undOvr"/>
                          <m:ctrlPr>
                            <a:rPr lang="en-US" i="1">
                              <a:solidFill>
                                <a:schemeClr val="tx1">
                                  <a:lumMod val="95000"/>
                                  <a:lumOff val="5000"/>
                                </a:schemeClr>
                              </a:solidFill>
                              <a:latin typeface="Cambria Math" panose="02040503050406030204" pitchFamily="18" charset="0"/>
                            </a:rPr>
                          </m:ctrlPr>
                        </m:naryPr>
                        <m:sub>
                          <m:r>
                            <a:rPr lang="en-US" b="1" i="1">
                              <a:solidFill>
                                <a:schemeClr val="tx1">
                                  <a:lumMod val="95000"/>
                                  <a:lumOff val="5000"/>
                                </a:schemeClr>
                              </a:solidFill>
                              <a:latin typeface="Cambria Math" panose="02040503050406030204" pitchFamily="18" charset="0"/>
                            </a:rPr>
                            <m:t>𝒌</m:t>
                          </m:r>
                          <m:r>
                            <a:rPr lang="en-US" b="0" i="0">
                              <a:solidFill>
                                <a:schemeClr val="tx1">
                                  <a:lumMod val="95000"/>
                                  <a:lumOff val="5000"/>
                                </a:schemeClr>
                              </a:solidFill>
                              <a:latin typeface="Cambria Math" panose="02040503050406030204" pitchFamily="18" charset="0"/>
                            </a:rPr>
                            <m:t>=</m:t>
                          </m:r>
                          <m:r>
                            <a:rPr lang="en-US" b="0" i="0">
                              <a:solidFill>
                                <a:schemeClr val="tx1">
                                  <a:lumMod val="95000"/>
                                  <a:lumOff val="5000"/>
                                </a:schemeClr>
                              </a:solidFill>
                              <a:latin typeface="Cambria Math" panose="02040503050406030204" pitchFamily="18" charset="0"/>
                            </a:rPr>
                            <m:t>1</m:t>
                          </m:r>
                        </m:sub>
                        <m:sup>
                          <m:r>
                            <a:rPr lang="en-US" b="1" i="1">
                              <a:solidFill>
                                <a:schemeClr val="tx1">
                                  <a:lumMod val="95000"/>
                                  <a:lumOff val="5000"/>
                                </a:schemeClr>
                              </a:solidFill>
                              <a:latin typeface="Cambria Math" panose="02040503050406030204" pitchFamily="18" charset="0"/>
                            </a:rPr>
                            <m:t>𝒏</m:t>
                          </m:r>
                        </m:sup>
                        <m:e>
                          <m:d>
                            <m:dPr>
                              <m:begChr m:val=""/>
                              <m:ctrlPr>
                                <a:rPr lang="en-US" b="1" i="1">
                                  <a:solidFill>
                                    <a:schemeClr val="tx1">
                                      <a:lumMod val="95000"/>
                                      <a:lumOff val="5000"/>
                                    </a:schemeClr>
                                  </a:solidFill>
                                  <a:latin typeface="Cambria Math" panose="02040503050406030204" pitchFamily="18" charset="0"/>
                                </a:rPr>
                              </m:ctrlPr>
                            </m:dPr>
                            <m:e>
                              <m:r>
                                <a:rPr lang="en-US" b="1" i="1">
                                  <a:solidFill>
                                    <a:schemeClr val="tx1">
                                      <a:lumMod val="95000"/>
                                      <a:lumOff val="5000"/>
                                    </a:schemeClr>
                                  </a:solidFill>
                                  <a:latin typeface="Cambria Math" panose="02040503050406030204" pitchFamily="18" charset="0"/>
                                </a:rPr>
                                <m:t>𝒎𝒊</m:t>
                              </m:r>
                              <m:func>
                                <m:funcPr>
                                  <m:ctrlPr>
                                    <a:rPr lang="en-US" b="1" i="1">
                                      <a:solidFill>
                                        <a:schemeClr val="tx1">
                                          <a:lumMod val="95000"/>
                                          <a:lumOff val="5000"/>
                                        </a:schemeClr>
                                      </a:solidFill>
                                      <a:latin typeface="Cambria Math" panose="02040503050406030204" pitchFamily="18" charset="0"/>
                                    </a:rPr>
                                  </m:ctrlPr>
                                </m:funcPr>
                                <m:fName>
                                  <m:r>
                                    <a:rPr lang="en-US" b="1" i="1">
                                      <a:solidFill>
                                        <a:schemeClr val="tx1">
                                          <a:lumMod val="95000"/>
                                          <a:lumOff val="5000"/>
                                        </a:schemeClr>
                                      </a:solidFill>
                                      <a:latin typeface="Cambria Math" panose="02040503050406030204" pitchFamily="18" charset="0"/>
                                    </a:rPr>
                                    <m:t>𝒏</m:t>
                                  </m:r>
                                </m:fName>
                                <m:e>
                                  <m:r>
                                    <a:rPr lang="en-US" b="0" i="0">
                                      <a:solidFill>
                                        <a:schemeClr val="tx1">
                                          <a:lumMod val="95000"/>
                                          <a:lumOff val="5000"/>
                                        </a:schemeClr>
                                      </a:solidFill>
                                      <a:latin typeface="Cambria Math" panose="02040503050406030204" pitchFamily="18" charset="0"/>
                                    </a:rPr>
                                    <m:t>(</m:t>
                                  </m:r>
                                </m:e>
                              </m:func>
                              <m:sSub>
                                <m:sSubPr>
                                  <m:ctrlPr>
                                    <a:rPr lang="en-US" b="1" i="1">
                                      <a:solidFill>
                                        <a:schemeClr val="tx1">
                                          <a:lumMod val="95000"/>
                                          <a:lumOff val="5000"/>
                                        </a:schemeClr>
                                      </a:solidFill>
                                      <a:latin typeface="Cambria Math" panose="02040503050406030204" pitchFamily="18" charset="0"/>
                                    </a:rPr>
                                  </m:ctrlPr>
                                </m:sSubPr>
                                <m:e>
                                  <m:r>
                                    <a:rPr lang="en-US" b="1" i="1">
                                      <a:solidFill>
                                        <a:schemeClr val="tx1">
                                          <a:lumMod val="95000"/>
                                          <a:lumOff val="5000"/>
                                        </a:schemeClr>
                                      </a:solidFill>
                                      <a:latin typeface="Cambria Math" panose="02040503050406030204" pitchFamily="18" charset="0"/>
                                    </a:rPr>
                                    <m:t>𝑿</m:t>
                                  </m:r>
                                </m:e>
                                <m:sub>
                                  <m:r>
                                    <a:rPr lang="en-US" b="1" i="1">
                                      <a:solidFill>
                                        <a:schemeClr val="tx1">
                                          <a:lumMod val="95000"/>
                                          <a:lumOff val="5000"/>
                                        </a:schemeClr>
                                      </a:solidFill>
                                      <a:latin typeface="Cambria Math" panose="02040503050406030204" pitchFamily="18" charset="0"/>
                                    </a:rPr>
                                    <m:t>𝒊𝒕𝒌</m:t>
                                  </m:r>
                                </m:sub>
                              </m:sSub>
                              <m:r>
                                <a:rPr lang="en-US" b="0" i="0">
                                  <a:solidFill>
                                    <a:schemeClr val="tx1">
                                      <a:lumMod val="95000"/>
                                      <a:lumOff val="5000"/>
                                    </a:schemeClr>
                                  </a:solidFill>
                                  <a:latin typeface="Cambria Math" panose="02040503050406030204" pitchFamily="18" charset="0"/>
                                </a:rPr>
                                <m:t> .  </m:t>
                              </m:r>
                              <m:sSub>
                                <m:sSubPr>
                                  <m:ctrlPr>
                                    <a:rPr lang="en-US" b="0" i="1">
                                      <a:solidFill>
                                        <a:schemeClr val="tx1">
                                          <a:lumMod val="95000"/>
                                          <a:lumOff val="5000"/>
                                        </a:schemeClr>
                                      </a:solidFill>
                                      <a:latin typeface="Cambria Math" panose="02040503050406030204" pitchFamily="18" charset="0"/>
                                    </a:rPr>
                                  </m:ctrlPr>
                                </m:sSubPr>
                                <m:e>
                                  <m:r>
                                    <a:rPr lang="en-US" b="1" i="1">
                                      <a:solidFill>
                                        <a:schemeClr val="tx1">
                                          <a:lumMod val="95000"/>
                                          <a:lumOff val="5000"/>
                                        </a:schemeClr>
                                      </a:solidFill>
                                      <a:latin typeface="Cambria Math" panose="02040503050406030204" pitchFamily="18" charset="0"/>
                                    </a:rPr>
                                    <m:t>𝑴</m:t>
                                  </m:r>
                                </m:e>
                                <m:sub>
                                  <m:r>
                                    <a:rPr lang="en-US" b="1" i="1">
                                      <a:solidFill>
                                        <a:schemeClr val="tx1">
                                          <a:lumMod val="95000"/>
                                          <a:lumOff val="5000"/>
                                        </a:schemeClr>
                                      </a:solidFill>
                                      <a:latin typeface="Cambria Math" panose="02040503050406030204" pitchFamily="18" charset="0"/>
                                    </a:rPr>
                                    <m:t>𝒋𝒕𝒌</m:t>
                                  </m:r>
                                </m:sub>
                              </m:sSub>
                            </m:e>
                          </m:d>
                        </m:e>
                      </m:nary>
                    </m:oMath>
                  </m:oMathPara>
                </a14:m>
                <a:endParaRPr lang="en-US" dirty="0">
                  <a:solidFill>
                    <a:schemeClr val="tx1">
                      <a:lumMod val="95000"/>
                      <a:lumOff val="5000"/>
                    </a:schemeClr>
                  </a:solidFill>
                  <a:cs typeface="B Nazanin" panose="00000400000000000000" pitchFamily="2" charset="-78"/>
                </a:endParaRPr>
              </a:p>
            </p:txBody>
          </p:sp>
        </mc:Choice>
        <mc:Fallback xmlns="">
          <p:sp>
            <p:nvSpPr>
              <p:cNvPr id="7" name="Rectangle 6">
                <a:extLst>
                  <a:ext uri="{FF2B5EF4-FFF2-40B4-BE49-F238E27FC236}">
                    <a16:creationId xmlns:a16="http://schemas.microsoft.com/office/drawing/2014/main" id="{1F363833-FD99-499A-973D-F4BECFA4B3E1}"/>
                  </a:ext>
                </a:extLst>
              </p:cNvPr>
              <p:cNvSpPr>
                <a:spLocks noRot="1" noChangeAspect="1" noMove="1" noResize="1" noEditPoints="1" noAdjustHandles="1" noChangeArrowheads="1" noChangeShapeType="1" noTextEdit="1"/>
              </p:cNvSpPr>
              <p:nvPr/>
            </p:nvSpPr>
            <p:spPr>
              <a:xfrm>
                <a:off x="7501696" y="2396852"/>
                <a:ext cx="4140236" cy="847220"/>
              </a:xfrm>
              <a:prstGeom prst="rect">
                <a:avLst/>
              </a:prstGeom>
              <a:blipFill>
                <a:blip r:embed="rId2"/>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D96DE8DF-419C-4C71-A67C-2FEFEBBFD007}"/>
              </a:ext>
            </a:extLst>
          </p:cNvPr>
          <p:cNvSpPr/>
          <p:nvPr/>
        </p:nvSpPr>
        <p:spPr>
          <a:xfrm>
            <a:off x="180422" y="2396852"/>
            <a:ext cx="5501159" cy="2585323"/>
          </a:xfrm>
          <a:prstGeom prst="rect">
            <a:avLst/>
          </a:prstGeom>
        </p:spPr>
        <p:txBody>
          <a:bodyPr wrap="square">
            <a:spAutoFit/>
          </a:bodyPr>
          <a:lstStyle/>
          <a:p>
            <a:pPr indent="252095" algn="justLow" rtl="1"/>
            <a:r>
              <a:rPr lang="ar-SA" dirty="0">
                <a:solidFill>
                  <a:schemeClr val="tx1">
                    <a:lumMod val="95000"/>
                    <a:lumOff val="5000"/>
                  </a:schemeClr>
                </a:solidFill>
                <a:latin typeface="Times New Roman" panose="02020603050405020304" pitchFamily="18" charset="0"/>
                <a:cs typeface="B Nazanin" panose="00000400000000000000" pitchFamily="2" charset="-78"/>
              </a:rPr>
              <a:t>به منظور نشان دادن توان و قدرت رقابت کشورها در بازار کشورهای همسایه از شاخص پیچیدگی اقتصادی</a:t>
            </a:r>
            <a:r>
              <a:rPr lang="en-US" dirty="0">
                <a:solidFill>
                  <a:schemeClr val="tx1">
                    <a:lumMod val="95000"/>
                    <a:lumOff val="5000"/>
                  </a:schemeClr>
                </a:solidFill>
                <a:latin typeface="Times New Roman" panose="02020603050405020304" pitchFamily="18" charset="0"/>
                <a:cs typeface="B Nazanin" panose="00000400000000000000" pitchFamily="2" charset="-78"/>
              </a:rPr>
              <a:t>(ECI)</a:t>
            </a:r>
            <a:r>
              <a:rPr lang="ar-SA" dirty="0">
                <a:solidFill>
                  <a:schemeClr val="tx1">
                    <a:lumMod val="95000"/>
                    <a:lumOff val="5000"/>
                  </a:schemeClr>
                </a:solidFill>
                <a:latin typeface="Times New Roman" panose="02020603050405020304" pitchFamily="18" charset="0"/>
                <a:cs typeface="B Nazanin" panose="00000400000000000000" pitchFamily="2" charset="-78"/>
              </a:rPr>
              <a:t> استفاده می‌شود</a:t>
            </a:r>
            <a:r>
              <a:rPr lang="en-US" dirty="0">
                <a:solidFill>
                  <a:schemeClr val="tx1">
                    <a:lumMod val="95000"/>
                    <a:lumOff val="5000"/>
                  </a:schemeClr>
                </a:solidFill>
                <a:latin typeface="Times New Roman" panose="02020603050405020304" pitchFamily="18" charset="0"/>
                <a:cs typeface="B Nazanin" panose="00000400000000000000" pitchFamily="2" charset="-78"/>
              </a:rPr>
              <a:t>.</a:t>
            </a:r>
          </a:p>
          <a:p>
            <a:pPr indent="252095" algn="justLow" rtl="1"/>
            <a:r>
              <a:rPr lang="fa-IR" dirty="0">
                <a:solidFill>
                  <a:schemeClr val="tx1">
                    <a:lumMod val="95000"/>
                    <a:lumOff val="5000"/>
                  </a:schemeClr>
                </a:solidFill>
                <a:latin typeface="Times New Roman" panose="02020603050405020304" pitchFamily="18" charset="0"/>
                <a:cs typeface="B Nazanin" panose="00000400000000000000" pitchFamily="2" charset="-78"/>
              </a:rPr>
              <a:t>مقادیر این شاخص هر ساله توسط رصدخانه پیچیدگی اقتصادی -دانشگاه هاروارد محاسبه می‌شود</a:t>
            </a:r>
            <a:r>
              <a:rPr lang="en-US" dirty="0">
                <a:solidFill>
                  <a:schemeClr val="tx1">
                    <a:lumMod val="95000"/>
                    <a:lumOff val="5000"/>
                  </a:schemeClr>
                </a:solidFill>
                <a:latin typeface="Times New Roman" panose="02020603050405020304" pitchFamily="18" charset="0"/>
                <a:cs typeface="B Nazanin" panose="00000400000000000000" pitchFamily="2" charset="-78"/>
              </a:rPr>
              <a:t>  </a:t>
            </a:r>
            <a:r>
              <a:rPr lang="en-US" dirty="0">
                <a:solidFill>
                  <a:schemeClr val="tx1">
                    <a:lumMod val="95000"/>
                    <a:lumOff val="5000"/>
                  </a:schemeClr>
                </a:solidFill>
                <a:latin typeface="Times New Roman" panose="02020603050405020304" pitchFamily="18" charset="0"/>
                <a:cs typeface="B Nazanin" panose="00000400000000000000" pitchFamily="2" charset="-78"/>
                <a:hlinkClick r:id="rId3">
                  <a:extLst>
                    <a:ext uri="{A12FA001-AC4F-418D-AE19-62706E023703}">
                      <ahyp:hlinkClr xmlns:ahyp="http://schemas.microsoft.com/office/drawing/2018/hyperlinkcolor" val="tx"/>
                    </a:ext>
                  </a:extLst>
                </a:hlinkClick>
              </a:rPr>
              <a:t>https://oec.world/en</a:t>
            </a:r>
            <a:r>
              <a:rPr lang="en-US" dirty="0">
                <a:solidFill>
                  <a:schemeClr val="tx1">
                    <a:lumMod val="95000"/>
                    <a:lumOff val="5000"/>
                  </a:schemeClr>
                </a:solidFill>
                <a:latin typeface="Times New Roman" panose="02020603050405020304" pitchFamily="18" charset="0"/>
                <a:cs typeface="B Nazanin" panose="00000400000000000000" pitchFamily="2" charset="-78"/>
              </a:rPr>
              <a:t>. </a:t>
            </a:r>
          </a:p>
          <a:p>
            <a:pPr indent="252095" algn="justLow" rtl="1"/>
            <a:r>
              <a:rPr lang="fa-IR" dirty="0">
                <a:solidFill>
                  <a:schemeClr val="tx1">
                    <a:lumMod val="95000"/>
                    <a:lumOff val="5000"/>
                  </a:schemeClr>
                </a:solidFill>
                <a:latin typeface="Times New Roman" panose="02020603050405020304" pitchFamily="18" charset="0"/>
                <a:cs typeface="B Nazanin" panose="00000400000000000000" pitchFamily="2" charset="-78"/>
              </a:rPr>
              <a:t>مقادیر پیچیدگی صادرات بیانگر سطح درآمد فعلی یک کشور است، یا در جایی که پیچیدگی بیش از انتظارات برای سطح درآمد یک کشور است، پیش‌بینی می‌شود که کشور در آینده رشد سریع‌تری را تجربه کند. بنابراین </a:t>
            </a:r>
            <a:r>
              <a:rPr lang="en-US" dirty="0">
                <a:solidFill>
                  <a:schemeClr val="tx1">
                    <a:lumMod val="95000"/>
                    <a:lumOff val="5000"/>
                  </a:schemeClr>
                </a:solidFill>
                <a:latin typeface="Times New Roman" panose="02020603050405020304" pitchFamily="18" charset="0"/>
                <a:cs typeface="B Nazanin" panose="00000400000000000000" pitchFamily="2" charset="-78"/>
              </a:rPr>
              <a:t>ECI </a:t>
            </a:r>
            <a:r>
              <a:rPr lang="fa-IR" dirty="0">
                <a:solidFill>
                  <a:schemeClr val="tx1">
                    <a:lumMod val="95000"/>
                    <a:lumOff val="5000"/>
                  </a:schemeClr>
                </a:solidFill>
                <a:latin typeface="Times New Roman" panose="02020603050405020304" pitchFamily="18" charset="0"/>
                <a:cs typeface="B Nazanin" panose="00000400000000000000" pitchFamily="2" charset="-78"/>
              </a:rPr>
              <a:t>معیار مفیدی برای توسعه اقتصادی ارائه می‌دهد. محدوده شاخص </a:t>
            </a:r>
            <a:r>
              <a:rPr lang="en-US" dirty="0">
                <a:solidFill>
                  <a:schemeClr val="tx1">
                    <a:lumMod val="95000"/>
                    <a:lumOff val="5000"/>
                  </a:schemeClr>
                </a:solidFill>
                <a:latin typeface="Times New Roman" panose="02020603050405020304" pitchFamily="18" charset="0"/>
                <a:cs typeface="B Nazanin" panose="00000400000000000000" pitchFamily="2" charset="-78"/>
              </a:rPr>
              <a:t>ECI  </a:t>
            </a:r>
            <a:r>
              <a:rPr lang="fa-IR" dirty="0">
                <a:solidFill>
                  <a:schemeClr val="tx1">
                    <a:lumMod val="95000"/>
                    <a:lumOff val="5000"/>
                  </a:schemeClr>
                </a:solidFill>
                <a:latin typeface="Times New Roman" panose="02020603050405020304" pitchFamily="18" charset="0"/>
                <a:cs typeface="B Nazanin" panose="00000400000000000000" pitchFamily="2" charset="-78"/>
              </a:rPr>
              <a:t>بین 3- تا 3+ است </a:t>
            </a:r>
            <a:endParaRPr lang="en-US" dirty="0">
              <a:solidFill>
                <a:schemeClr val="tx1">
                  <a:lumMod val="95000"/>
                  <a:lumOff val="5000"/>
                </a:schemeClr>
              </a:solidFill>
              <a:latin typeface="Times New Roman" panose="02020603050405020304" pitchFamily="18" charset="0"/>
              <a:cs typeface="B Nazanin" panose="00000400000000000000" pitchFamily="2" charset="-78"/>
            </a:endParaRPr>
          </a:p>
        </p:txBody>
      </p:sp>
      <p:sp>
        <p:nvSpPr>
          <p:cNvPr id="9" name="Rectangle 8">
            <a:extLst>
              <a:ext uri="{FF2B5EF4-FFF2-40B4-BE49-F238E27FC236}">
                <a16:creationId xmlns:a16="http://schemas.microsoft.com/office/drawing/2014/main" id="{298A7FDF-B80C-4F1F-93BD-E8146E5C0FA4}"/>
              </a:ext>
            </a:extLst>
          </p:cNvPr>
          <p:cNvSpPr/>
          <p:nvPr/>
        </p:nvSpPr>
        <p:spPr>
          <a:xfrm>
            <a:off x="514315" y="1736793"/>
            <a:ext cx="4887877" cy="369332"/>
          </a:xfrm>
          <a:prstGeom prst="rect">
            <a:avLst/>
          </a:prstGeom>
        </p:spPr>
        <p:txBody>
          <a:bodyPr wrap="none">
            <a:spAutoFit/>
          </a:bodyPr>
          <a:lstStyle/>
          <a:p>
            <a:pPr algn="r" rtl="1"/>
            <a:r>
              <a:rPr lang="fa-IR" b="1" dirty="0">
                <a:solidFill>
                  <a:schemeClr val="tx1">
                    <a:lumMod val="95000"/>
                    <a:lumOff val="5000"/>
                  </a:schemeClr>
                </a:solidFill>
                <a:latin typeface="Petrona Bold" pitchFamily="34" charset="0"/>
                <a:ea typeface="Petrona Bold" pitchFamily="34" charset="-122"/>
                <a:cs typeface="B Titr" panose="00000700000000000000" pitchFamily="2" charset="-78"/>
              </a:rPr>
              <a:t>2- توان و قدرت رقابت کشورها در بازار کشورهای همسایه </a:t>
            </a:r>
            <a:endParaRPr lang="en-US" b="1" dirty="0">
              <a:solidFill>
                <a:schemeClr val="tx1">
                  <a:lumMod val="95000"/>
                  <a:lumOff val="5000"/>
                </a:schemeClr>
              </a:solidFill>
              <a:latin typeface="Petrona Bold" pitchFamily="34" charset="0"/>
              <a:ea typeface="Petrona Bold" pitchFamily="34" charset="-122"/>
              <a:cs typeface="B Titr" panose="00000700000000000000" pitchFamily="2" charset="-78"/>
            </a:endParaRPr>
          </a:p>
        </p:txBody>
      </p:sp>
      <p:sp>
        <p:nvSpPr>
          <p:cNvPr id="10" name="Rectangle 9">
            <a:extLst>
              <a:ext uri="{FF2B5EF4-FFF2-40B4-BE49-F238E27FC236}">
                <a16:creationId xmlns:a16="http://schemas.microsoft.com/office/drawing/2014/main" id="{2279CDDB-7C6E-4A84-A94F-81592F203436}"/>
              </a:ext>
            </a:extLst>
          </p:cNvPr>
          <p:cNvSpPr/>
          <p:nvPr/>
        </p:nvSpPr>
        <p:spPr>
          <a:xfrm>
            <a:off x="2671023" y="5233860"/>
            <a:ext cx="6532558" cy="369332"/>
          </a:xfrm>
          <a:prstGeom prst="rect">
            <a:avLst/>
          </a:prstGeom>
        </p:spPr>
        <p:txBody>
          <a:bodyPr wrap="none">
            <a:spAutoFit/>
          </a:bodyPr>
          <a:lstStyle/>
          <a:p>
            <a:pPr algn="r" rtl="1"/>
            <a:r>
              <a:rPr lang="fa-IR" b="1" dirty="0">
                <a:solidFill>
                  <a:schemeClr val="tx1">
                    <a:lumMod val="95000"/>
                    <a:lumOff val="5000"/>
                  </a:schemeClr>
                </a:solidFill>
                <a:latin typeface="Petrona Bold" pitchFamily="34" charset="0"/>
                <a:ea typeface="Petrona Bold" pitchFamily="34" charset="-122"/>
                <a:cs typeface="B Titr" panose="00000700000000000000" pitchFamily="2" charset="-78"/>
              </a:rPr>
              <a:t>3- تحلیل نقش دیپلماسی در استفاده حداکثری از ظرفیتهای تجارت با همسایگان</a:t>
            </a:r>
            <a:endParaRPr lang="en-US" b="1" dirty="0">
              <a:solidFill>
                <a:schemeClr val="tx1">
                  <a:lumMod val="95000"/>
                  <a:lumOff val="5000"/>
                </a:schemeClr>
              </a:solidFill>
              <a:latin typeface="Petrona Bold" pitchFamily="34" charset="0"/>
              <a:ea typeface="Petrona Bold" pitchFamily="34" charset="-122"/>
              <a:cs typeface="B Titr" panose="00000700000000000000" pitchFamily="2" charset="-78"/>
            </a:endParaRPr>
          </a:p>
        </p:txBody>
      </p:sp>
      <p:sp>
        <p:nvSpPr>
          <p:cNvPr id="11" name="Rectangle 10">
            <a:extLst>
              <a:ext uri="{FF2B5EF4-FFF2-40B4-BE49-F238E27FC236}">
                <a16:creationId xmlns:a16="http://schemas.microsoft.com/office/drawing/2014/main" id="{545D7ED4-244F-4967-A838-BE740FEAE31C}"/>
              </a:ext>
            </a:extLst>
          </p:cNvPr>
          <p:cNvSpPr/>
          <p:nvPr/>
        </p:nvSpPr>
        <p:spPr>
          <a:xfrm>
            <a:off x="6730382" y="1736793"/>
            <a:ext cx="5266186" cy="369332"/>
          </a:xfrm>
          <a:prstGeom prst="rect">
            <a:avLst/>
          </a:prstGeom>
        </p:spPr>
        <p:txBody>
          <a:bodyPr wrap="none">
            <a:spAutoFit/>
          </a:bodyPr>
          <a:lstStyle/>
          <a:p>
            <a:pPr algn="r" rtl="1"/>
            <a:r>
              <a:rPr lang="fa-IR" b="1" dirty="0">
                <a:solidFill>
                  <a:schemeClr val="tx1">
                    <a:lumMod val="95000"/>
                    <a:lumOff val="5000"/>
                  </a:schemeClr>
                </a:solidFill>
                <a:latin typeface="Petrona Bold" pitchFamily="34" charset="0"/>
                <a:ea typeface="Petrona Bold" pitchFamily="34" charset="-122"/>
                <a:cs typeface="B Titr" panose="00000700000000000000" pitchFamily="2" charset="-78"/>
              </a:rPr>
              <a:t>1- شناسایی فرصتهای صادراتی ایران در بازار کشورهای همسایه</a:t>
            </a:r>
            <a:endParaRPr lang="en-US" b="1" dirty="0">
              <a:solidFill>
                <a:schemeClr val="tx1">
                  <a:lumMod val="95000"/>
                  <a:lumOff val="5000"/>
                </a:schemeClr>
              </a:solidFill>
              <a:latin typeface="Petrona Bold" pitchFamily="34" charset="0"/>
              <a:ea typeface="Petrona Bold" pitchFamily="34" charset="-122"/>
              <a:cs typeface="B Titr" panose="00000700000000000000" pitchFamily="2" charset="-78"/>
            </a:endParaRPr>
          </a:p>
        </p:txBody>
      </p:sp>
      <p:pic>
        <p:nvPicPr>
          <p:cNvPr id="12" name="Picture 11">
            <a:extLst>
              <a:ext uri="{FF2B5EF4-FFF2-40B4-BE49-F238E27FC236}">
                <a16:creationId xmlns:a16="http://schemas.microsoft.com/office/drawing/2014/main" id="{82803966-B209-4DC2-B6C8-EB691CE874F9}"/>
              </a:ext>
            </a:extLst>
          </p:cNvPr>
          <p:cNvPicPr/>
          <p:nvPr/>
        </p:nvPicPr>
        <p:blipFill rotWithShape="1">
          <a:blip r:embed="rId4" cstate="print"/>
          <a:srcRect l="20547" t="-1" r="20091" b="27522"/>
          <a:stretch/>
        </p:blipFill>
        <p:spPr bwMode="auto">
          <a:xfrm>
            <a:off x="0" y="0"/>
            <a:ext cx="781050" cy="887953"/>
          </a:xfrm>
          <a:prstGeom prst="rect">
            <a:avLst/>
          </a:prstGeom>
          <a:noFill/>
          <a:ln w="9525">
            <a:noFill/>
            <a:miter lim="800000"/>
            <a:headEnd/>
            <a:tailEnd/>
          </a:ln>
        </p:spPr>
      </p:pic>
    </p:spTree>
    <p:extLst>
      <p:ext uri="{BB962C8B-B14F-4D97-AF65-F5344CB8AC3E}">
        <p14:creationId xmlns:p14="http://schemas.microsoft.com/office/powerpoint/2010/main" val="419426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5AADE4-63C4-486C-918F-227338DF1BD3}"/>
              </a:ext>
            </a:extLst>
          </p:cNvPr>
          <p:cNvSpPr>
            <a:spLocks noGrp="1"/>
          </p:cNvSpPr>
          <p:nvPr>
            <p:ph type="title"/>
          </p:nvPr>
        </p:nvSpPr>
        <p:spPr>
          <a:xfrm>
            <a:off x="539393" y="344150"/>
            <a:ext cx="10515600" cy="413759"/>
          </a:xfrm>
        </p:spPr>
        <p:txBody>
          <a:bodyPr>
            <a:noAutofit/>
          </a:bodyPr>
          <a:lstStyle/>
          <a:p>
            <a:pPr algn="ctr">
              <a:lnSpc>
                <a:spcPct val="150000"/>
              </a:lnSpc>
            </a:pPr>
            <a:r>
              <a:rPr lang="fa-IR" sz="2000" b="1" dirty="0">
                <a:latin typeface="Petrona Bold" pitchFamily="34" charset="0"/>
                <a:ea typeface="Petrona Bold" pitchFamily="34" charset="-122"/>
                <a:cs typeface="B Titr" panose="00000700000000000000" pitchFamily="2" charset="-78"/>
              </a:rPr>
              <a:t>معرفی </a:t>
            </a:r>
            <a:r>
              <a:rPr lang="en-US" sz="2000" b="1" dirty="0" err="1">
                <a:latin typeface="Petrona Bold" pitchFamily="34" charset="0"/>
                <a:ea typeface="Petrona Bold" pitchFamily="34" charset="-122"/>
                <a:cs typeface="B Titr" panose="00000700000000000000" pitchFamily="2" charset="-78"/>
              </a:rPr>
              <a:t>فرصت‌های</a:t>
            </a:r>
            <a:r>
              <a:rPr lang="en-US" sz="2000" b="1" dirty="0">
                <a:latin typeface="Petrona Bold" pitchFamily="34" charset="0"/>
                <a:ea typeface="Petrona Bold" pitchFamily="34" charset="-122"/>
                <a:cs typeface="B Titr" panose="00000700000000000000" pitchFamily="2" charset="-78"/>
              </a:rPr>
              <a:t> </a:t>
            </a:r>
            <a:r>
              <a:rPr lang="en-US" sz="2000" b="1" dirty="0" err="1">
                <a:latin typeface="Petrona Bold" pitchFamily="34" charset="0"/>
                <a:ea typeface="Petrona Bold" pitchFamily="34" charset="-122"/>
                <a:cs typeface="B Titr" panose="00000700000000000000" pitchFamily="2" charset="-78"/>
              </a:rPr>
              <a:t>صادراتی</a:t>
            </a:r>
            <a:r>
              <a:rPr lang="en-US" sz="2000" b="1" dirty="0">
                <a:latin typeface="Petrona Bold" pitchFamily="34" charset="0"/>
                <a:ea typeface="Petrona Bold" pitchFamily="34" charset="-122"/>
                <a:cs typeface="B Titr" panose="00000700000000000000" pitchFamily="2" charset="-78"/>
              </a:rPr>
              <a:t> </a:t>
            </a:r>
            <a:r>
              <a:rPr lang="en-US" sz="2000" b="1" dirty="0" err="1">
                <a:latin typeface="Petrona Bold" pitchFamily="34" charset="0"/>
                <a:ea typeface="Petrona Bold" pitchFamily="34" charset="-122"/>
                <a:cs typeface="B Titr" panose="00000700000000000000" pitchFamily="2" charset="-78"/>
              </a:rPr>
              <a:t>ایران</a:t>
            </a:r>
            <a:r>
              <a:rPr lang="en-US" sz="2000" b="1" dirty="0">
                <a:latin typeface="Petrona Bold" pitchFamily="34" charset="0"/>
                <a:ea typeface="Petrona Bold" pitchFamily="34" charset="-122"/>
                <a:cs typeface="B Titr" panose="00000700000000000000" pitchFamily="2" charset="-78"/>
              </a:rPr>
              <a:t> </a:t>
            </a:r>
            <a:r>
              <a:rPr lang="en-US" sz="2000" b="1" dirty="0" err="1">
                <a:latin typeface="Petrona Bold" pitchFamily="34" charset="0"/>
                <a:ea typeface="Petrona Bold" pitchFamily="34" charset="-122"/>
                <a:cs typeface="B Titr" panose="00000700000000000000" pitchFamily="2" charset="-78"/>
              </a:rPr>
              <a:t>در</a:t>
            </a:r>
            <a:r>
              <a:rPr lang="en-US" sz="2000" b="1" dirty="0">
                <a:latin typeface="Petrona Bold" pitchFamily="34" charset="0"/>
                <a:ea typeface="Petrona Bold" pitchFamily="34" charset="-122"/>
                <a:cs typeface="B Titr" panose="00000700000000000000" pitchFamily="2" charset="-78"/>
              </a:rPr>
              <a:t> </a:t>
            </a:r>
            <a:r>
              <a:rPr lang="en-US" sz="2000" b="1" dirty="0" err="1">
                <a:latin typeface="Petrona Bold" pitchFamily="34" charset="0"/>
                <a:ea typeface="Petrona Bold" pitchFamily="34" charset="-122"/>
                <a:cs typeface="B Titr" panose="00000700000000000000" pitchFamily="2" charset="-78"/>
              </a:rPr>
              <a:t>بازار</a:t>
            </a:r>
            <a:r>
              <a:rPr lang="en-US" sz="2000" b="1" dirty="0">
                <a:latin typeface="Petrona Bold" pitchFamily="34" charset="0"/>
                <a:ea typeface="Petrona Bold" pitchFamily="34" charset="-122"/>
                <a:cs typeface="B Titr" panose="00000700000000000000" pitchFamily="2" charset="-78"/>
              </a:rPr>
              <a:t> </a:t>
            </a:r>
            <a:r>
              <a:rPr lang="en-US" sz="2000" b="1" dirty="0" err="1">
                <a:latin typeface="Petrona Bold" pitchFamily="34" charset="0"/>
                <a:ea typeface="Petrona Bold" pitchFamily="34" charset="-122"/>
                <a:cs typeface="B Titr" panose="00000700000000000000" pitchFamily="2" charset="-78"/>
              </a:rPr>
              <a:t>کشورهای</a:t>
            </a:r>
            <a:r>
              <a:rPr lang="en-US" sz="2000" b="1" dirty="0">
                <a:latin typeface="Petrona Bold" pitchFamily="34" charset="0"/>
                <a:ea typeface="Petrona Bold" pitchFamily="34" charset="-122"/>
                <a:cs typeface="B Titr" panose="00000700000000000000" pitchFamily="2" charset="-78"/>
              </a:rPr>
              <a:t> </a:t>
            </a:r>
            <a:r>
              <a:rPr lang="en-US" sz="2000" b="1" dirty="0" err="1">
                <a:latin typeface="Petrona Bold" pitchFamily="34" charset="0"/>
                <a:ea typeface="Petrona Bold" pitchFamily="34" charset="-122"/>
                <a:cs typeface="B Titr" panose="00000700000000000000" pitchFamily="2" charset="-78"/>
              </a:rPr>
              <a:t>همسایه</a:t>
            </a:r>
            <a:endParaRPr lang="en-US" sz="2000" b="1" dirty="0">
              <a:latin typeface="Petrona Bold" pitchFamily="34" charset="0"/>
              <a:ea typeface="Petrona Bold" pitchFamily="34" charset="-122"/>
              <a:cs typeface="B Titr" panose="00000700000000000000" pitchFamily="2" charset="-78"/>
            </a:endParaRPr>
          </a:p>
        </p:txBody>
      </p:sp>
      <p:sp>
        <p:nvSpPr>
          <p:cNvPr id="5" name="Slide Number Placeholder 3">
            <a:extLst>
              <a:ext uri="{FF2B5EF4-FFF2-40B4-BE49-F238E27FC236}">
                <a16:creationId xmlns:a16="http://schemas.microsoft.com/office/drawing/2014/main" id="{299C80A6-9227-40FF-B16A-3A7955CA78E9}"/>
              </a:ext>
            </a:extLst>
          </p:cNvPr>
          <p:cNvSpPr>
            <a:spLocks noGrp="1"/>
          </p:cNvSpPr>
          <p:nvPr>
            <p:ph type="sldNum" sz="quarter" idx="12"/>
          </p:nvPr>
        </p:nvSpPr>
        <p:spPr>
          <a:xfrm>
            <a:off x="11801138" y="6492875"/>
            <a:ext cx="390861" cy="365125"/>
          </a:xfrm>
        </p:spPr>
        <p:txBody>
          <a:bodyPr/>
          <a:lstStyle/>
          <a:p>
            <a:fld id="{FD248497-0C59-4608-A99C-25313E3FD58B}" type="slidenum">
              <a:rPr lang="en-US" smtClean="0"/>
              <a:pPr/>
              <a:t>9</a:t>
            </a:fld>
            <a:endParaRPr lang="en-US"/>
          </a:p>
        </p:txBody>
      </p:sp>
      <p:sp>
        <p:nvSpPr>
          <p:cNvPr id="6" name="Rectangle 5">
            <a:extLst>
              <a:ext uri="{FF2B5EF4-FFF2-40B4-BE49-F238E27FC236}">
                <a16:creationId xmlns:a16="http://schemas.microsoft.com/office/drawing/2014/main" id="{60D9FC36-4F5E-4125-8A61-ADA5098F5525}"/>
              </a:ext>
            </a:extLst>
          </p:cNvPr>
          <p:cNvSpPr/>
          <p:nvPr/>
        </p:nvSpPr>
        <p:spPr>
          <a:xfrm>
            <a:off x="6316240" y="6468062"/>
            <a:ext cx="5680328" cy="289951"/>
          </a:xfrm>
          <a:prstGeom prst="rect">
            <a:avLst/>
          </a:prstGeom>
        </p:spPr>
        <p:txBody>
          <a:bodyPr wrap="square">
            <a:spAutoFit/>
          </a:bodyPr>
          <a:lstStyle/>
          <a:p>
            <a:pPr algn="just" rtl="1">
              <a:lnSpc>
                <a:spcPct val="107000"/>
              </a:lnSpc>
              <a:spcAft>
                <a:spcPts val="800"/>
              </a:spcAft>
            </a:pPr>
            <a:r>
              <a:rPr lang="fa-IR" sz="12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ماخذ</a:t>
            </a:r>
            <a:r>
              <a:rPr lang="en-US" sz="12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تارنمای مرکز تجارت بین‌الملل(</a:t>
            </a:r>
            <a:r>
              <a:rPr lang="en-US" sz="12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ITC</a:t>
            </a:r>
            <a:r>
              <a:rPr lang="fa-IR" sz="12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 تارنمای ابزار نقشه تجاری</a:t>
            </a:r>
            <a:r>
              <a:rPr lang="en-US" sz="1200"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https://www.trademap.org/</a:t>
            </a:r>
          </a:p>
        </p:txBody>
      </p:sp>
      <p:sp>
        <p:nvSpPr>
          <p:cNvPr id="7" name="Shape 2">
            <a:extLst>
              <a:ext uri="{FF2B5EF4-FFF2-40B4-BE49-F238E27FC236}">
                <a16:creationId xmlns:a16="http://schemas.microsoft.com/office/drawing/2014/main" id="{C7E0B742-0C48-4568-BEBA-81A69639B0CF}"/>
              </a:ext>
            </a:extLst>
          </p:cNvPr>
          <p:cNvSpPr/>
          <p:nvPr/>
        </p:nvSpPr>
        <p:spPr>
          <a:xfrm>
            <a:off x="341302" y="2322327"/>
            <a:ext cx="2026051" cy="322577"/>
          </a:xfrm>
          <a:prstGeom prst="roundRect">
            <a:avLst>
              <a:gd name="adj" fmla="val 7111"/>
            </a:avLst>
          </a:prstGeom>
          <a:ln/>
        </p:spPr>
        <p:style>
          <a:lnRef idx="1">
            <a:schemeClr val="accent4"/>
          </a:lnRef>
          <a:fillRef idx="3">
            <a:schemeClr val="accent4"/>
          </a:fillRef>
          <a:effectRef idx="2">
            <a:schemeClr val="accent4"/>
          </a:effectRef>
          <a:fontRef idx="minor">
            <a:schemeClr val="lt1"/>
          </a:fontRef>
        </p:style>
      </p:sp>
      <p:sp>
        <p:nvSpPr>
          <p:cNvPr id="8" name="Text 3">
            <a:extLst>
              <a:ext uri="{FF2B5EF4-FFF2-40B4-BE49-F238E27FC236}">
                <a16:creationId xmlns:a16="http://schemas.microsoft.com/office/drawing/2014/main" id="{9FD61214-6412-4C9D-8EB0-94614249E2BC}"/>
              </a:ext>
            </a:extLst>
          </p:cNvPr>
          <p:cNvSpPr/>
          <p:nvPr/>
        </p:nvSpPr>
        <p:spPr>
          <a:xfrm>
            <a:off x="398586" y="1900883"/>
            <a:ext cx="1598462" cy="89589"/>
          </a:xfrm>
          <a:prstGeom prst="rect">
            <a:avLst/>
          </a:prstGeom>
          <a:noFill/>
          <a:ln/>
        </p:spPr>
        <p:txBody>
          <a:bodyPr wrap="none" lIns="0" tIns="0" rIns="0" bIns="0" rtlCol="0" anchor="t"/>
          <a:lstStyle/>
          <a:p>
            <a:pPr marL="0" indent="0">
              <a:lnSpc>
                <a:spcPts val="2900"/>
              </a:lnSpc>
              <a:buNone/>
            </a:pPr>
            <a:r>
              <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rPr>
              <a:t>تعداد فرصت‌های صادراتی</a:t>
            </a:r>
            <a:endParaRPr lang="en-US" sz="1600" dirty="0">
              <a:solidFill>
                <a:schemeClr val="tx1">
                  <a:lumMod val="95000"/>
                  <a:lumOff val="5000"/>
                </a:schemeClr>
              </a:solidFill>
              <a:cs typeface="B Titr" panose="00000700000000000000" pitchFamily="2" charset="-78"/>
            </a:endParaRPr>
          </a:p>
        </p:txBody>
      </p:sp>
      <p:sp>
        <p:nvSpPr>
          <p:cNvPr id="9" name="Text 4">
            <a:extLst>
              <a:ext uri="{FF2B5EF4-FFF2-40B4-BE49-F238E27FC236}">
                <a16:creationId xmlns:a16="http://schemas.microsoft.com/office/drawing/2014/main" id="{761B782B-783A-4EA3-8340-CB0F26F0A17F}"/>
              </a:ext>
            </a:extLst>
          </p:cNvPr>
          <p:cNvSpPr/>
          <p:nvPr/>
        </p:nvSpPr>
        <p:spPr>
          <a:xfrm>
            <a:off x="745798" y="2270196"/>
            <a:ext cx="1347906" cy="87364"/>
          </a:xfrm>
          <a:prstGeom prst="rect">
            <a:avLst/>
          </a:prstGeom>
          <a:noFill/>
          <a:ln/>
        </p:spPr>
        <p:txBody>
          <a:bodyPr wrap="none" lIns="0" tIns="0" rIns="0" bIns="0" rtlCol="0" anchor="t"/>
          <a:lstStyle/>
          <a:p>
            <a:pPr marL="0" indent="0" algn="r" rtl="1">
              <a:lnSpc>
                <a:spcPts val="2850"/>
              </a:lnSpc>
              <a:buNone/>
            </a:pPr>
            <a:r>
              <a:rPr lang="fa-IR" sz="1600" b="1" dirty="0">
                <a:solidFill>
                  <a:schemeClr val="tx1">
                    <a:lumMod val="95000"/>
                    <a:lumOff val="5000"/>
                  </a:schemeClr>
                </a:solidFill>
                <a:latin typeface="Inter" pitchFamily="34" charset="0"/>
                <a:ea typeface="Inter" pitchFamily="34" charset="-122"/>
                <a:cs typeface="B Titr" panose="00000700000000000000" pitchFamily="2" charset="-78"/>
              </a:rPr>
              <a:t>45406</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 </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فرصت</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 </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کالا</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کشور</a:t>
            </a:r>
            <a:endParaRPr lang="en-US" sz="1600" b="1" dirty="0">
              <a:solidFill>
                <a:schemeClr val="tx1">
                  <a:lumMod val="95000"/>
                  <a:lumOff val="5000"/>
                </a:schemeClr>
              </a:solidFill>
              <a:cs typeface="B Nazanin" panose="00000400000000000000" pitchFamily="2" charset="-78"/>
            </a:endParaRPr>
          </a:p>
        </p:txBody>
      </p:sp>
      <p:sp>
        <p:nvSpPr>
          <p:cNvPr id="10" name="Shape 5">
            <a:extLst>
              <a:ext uri="{FF2B5EF4-FFF2-40B4-BE49-F238E27FC236}">
                <a16:creationId xmlns:a16="http://schemas.microsoft.com/office/drawing/2014/main" id="{4BA48B59-A302-4852-B03E-32E96B1C7180}"/>
              </a:ext>
            </a:extLst>
          </p:cNvPr>
          <p:cNvSpPr/>
          <p:nvPr/>
        </p:nvSpPr>
        <p:spPr>
          <a:xfrm>
            <a:off x="3133679" y="2352687"/>
            <a:ext cx="2481083" cy="322577"/>
          </a:xfrm>
          <a:prstGeom prst="roundRect">
            <a:avLst>
              <a:gd name="adj" fmla="val 7111"/>
            </a:avLst>
          </a:prstGeom>
          <a:solidFill>
            <a:schemeClr val="accent4"/>
          </a:solidFill>
          <a:ln/>
        </p:spPr>
        <p:style>
          <a:lnRef idx="1">
            <a:schemeClr val="accent4"/>
          </a:lnRef>
          <a:fillRef idx="3">
            <a:schemeClr val="accent4"/>
          </a:fillRef>
          <a:effectRef idx="2">
            <a:schemeClr val="accent4"/>
          </a:effectRef>
          <a:fontRef idx="minor">
            <a:schemeClr val="lt1"/>
          </a:fontRef>
        </p:style>
      </p:sp>
      <p:sp>
        <p:nvSpPr>
          <p:cNvPr id="11" name="Text 6">
            <a:extLst>
              <a:ext uri="{FF2B5EF4-FFF2-40B4-BE49-F238E27FC236}">
                <a16:creationId xmlns:a16="http://schemas.microsoft.com/office/drawing/2014/main" id="{718DD77E-2C78-4EB3-83E6-7E72DDB0D879}"/>
              </a:ext>
            </a:extLst>
          </p:cNvPr>
          <p:cNvSpPr/>
          <p:nvPr/>
        </p:nvSpPr>
        <p:spPr>
          <a:xfrm>
            <a:off x="3677080" y="1891050"/>
            <a:ext cx="1558813" cy="89589"/>
          </a:xfrm>
          <a:prstGeom prst="rect">
            <a:avLst/>
          </a:prstGeom>
          <a:noFill/>
          <a:ln/>
        </p:spPr>
        <p:txBody>
          <a:bodyPr wrap="none" lIns="0" tIns="0" rIns="0" bIns="0" rtlCol="0" anchor="t"/>
          <a:lstStyle/>
          <a:p>
            <a:pPr algn="ctr">
              <a:lnSpc>
                <a:spcPts val="2900"/>
              </a:lnSpc>
            </a:pPr>
            <a:r>
              <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rPr>
              <a:t>ارزش </a:t>
            </a:r>
            <a:r>
              <a:rPr lang="en-US" sz="1600" b="1" dirty="0" err="1">
                <a:solidFill>
                  <a:schemeClr val="tx1">
                    <a:lumMod val="95000"/>
                    <a:lumOff val="5000"/>
                  </a:schemeClr>
                </a:solidFill>
                <a:latin typeface="Petrona Bold" pitchFamily="34" charset="0"/>
                <a:ea typeface="Petrona Bold" pitchFamily="34" charset="-122"/>
                <a:cs typeface="B Titr" panose="00000700000000000000" pitchFamily="2" charset="-78"/>
              </a:rPr>
              <a:t>کل</a:t>
            </a:r>
            <a:r>
              <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rPr>
              <a:t> </a:t>
            </a:r>
            <a:r>
              <a:rPr lang="en-US" sz="1600" b="1" dirty="0" err="1">
                <a:solidFill>
                  <a:schemeClr val="tx1">
                    <a:lumMod val="95000"/>
                    <a:lumOff val="5000"/>
                  </a:schemeClr>
                </a:solidFill>
                <a:latin typeface="Petrona Bold" pitchFamily="34" charset="0"/>
                <a:ea typeface="Petrona Bold" pitchFamily="34" charset="-122"/>
                <a:cs typeface="B Titr" panose="00000700000000000000" pitchFamily="2" charset="-78"/>
              </a:rPr>
              <a:t>فرصت‌ها</a:t>
            </a:r>
            <a:r>
              <a:rPr lang="fa-IR" sz="1600" b="1" dirty="0">
                <a:solidFill>
                  <a:schemeClr val="tx1">
                    <a:lumMod val="95000"/>
                    <a:lumOff val="5000"/>
                  </a:schemeClr>
                </a:solidFill>
                <a:latin typeface="Petrona Bold" pitchFamily="34" charset="0"/>
                <a:ea typeface="Petrona Bold" pitchFamily="34" charset="-122"/>
                <a:cs typeface="B Titr" panose="00000700000000000000" pitchFamily="2" charset="-78"/>
              </a:rPr>
              <a:t>ی صادراتی</a:t>
            </a:r>
            <a:endPar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endParaRPr>
          </a:p>
        </p:txBody>
      </p:sp>
      <p:sp>
        <p:nvSpPr>
          <p:cNvPr id="12" name="Text 7">
            <a:extLst>
              <a:ext uri="{FF2B5EF4-FFF2-40B4-BE49-F238E27FC236}">
                <a16:creationId xmlns:a16="http://schemas.microsoft.com/office/drawing/2014/main" id="{BA82ED99-7157-416A-A3B0-47356A189418}"/>
              </a:ext>
            </a:extLst>
          </p:cNvPr>
          <p:cNvSpPr/>
          <p:nvPr/>
        </p:nvSpPr>
        <p:spPr>
          <a:xfrm>
            <a:off x="3808819" y="2305349"/>
            <a:ext cx="1452687" cy="313530"/>
          </a:xfrm>
          <a:prstGeom prst="rect">
            <a:avLst/>
          </a:prstGeom>
          <a:noFill/>
          <a:ln/>
        </p:spPr>
        <p:txBody>
          <a:bodyPr wrap="none" lIns="0" tIns="0" rIns="0" bIns="0" rtlCol="0" anchor="t"/>
          <a:lstStyle/>
          <a:p>
            <a:pPr algn="ctr" rtl="1">
              <a:lnSpc>
                <a:spcPts val="2850"/>
              </a:lnSpc>
            </a:pP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 </a:t>
            </a:r>
            <a:r>
              <a:rPr lang="fa-IR" sz="1600" b="1" dirty="0">
                <a:solidFill>
                  <a:schemeClr val="tx1">
                    <a:lumMod val="95000"/>
                    <a:lumOff val="5000"/>
                  </a:schemeClr>
                </a:solidFill>
                <a:latin typeface="Inter" pitchFamily="34" charset="0"/>
                <a:ea typeface="Inter" pitchFamily="34" charset="-122"/>
                <a:cs typeface="B Titr" panose="00000700000000000000" pitchFamily="2" charset="-78"/>
              </a:rPr>
              <a:t>137.7</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 </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میلیار</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د </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دلار</a:t>
            </a:r>
            <a:endParaRPr lang="en-US" sz="1600" b="1" dirty="0">
              <a:solidFill>
                <a:schemeClr val="tx1">
                  <a:lumMod val="95000"/>
                  <a:lumOff val="5000"/>
                </a:schemeClr>
              </a:solidFill>
              <a:latin typeface="Inter" pitchFamily="34" charset="0"/>
              <a:ea typeface="Inter" pitchFamily="34" charset="-122"/>
              <a:cs typeface="B Nazanin" panose="00000400000000000000" pitchFamily="2" charset="-78"/>
            </a:endParaRPr>
          </a:p>
        </p:txBody>
      </p:sp>
      <p:sp>
        <p:nvSpPr>
          <p:cNvPr id="13" name="Shape 8">
            <a:extLst>
              <a:ext uri="{FF2B5EF4-FFF2-40B4-BE49-F238E27FC236}">
                <a16:creationId xmlns:a16="http://schemas.microsoft.com/office/drawing/2014/main" id="{D30BF4A8-E0E8-4DB7-8649-0140A871FAED}"/>
              </a:ext>
            </a:extLst>
          </p:cNvPr>
          <p:cNvSpPr/>
          <p:nvPr/>
        </p:nvSpPr>
        <p:spPr>
          <a:xfrm>
            <a:off x="350736" y="3671695"/>
            <a:ext cx="2138031" cy="322577"/>
          </a:xfrm>
          <a:prstGeom prst="roundRect">
            <a:avLst>
              <a:gd name="adj" fmla="val 7111"/>
            </a:avLst>
          </a:prstGeom>
          <a:ln/>
        </p:spPr>
        <p:style>
          <a:lnRef idx="1">
            <a:schemeClr val="accent4"/>
          </a:lnRef>
          <a:fillRef idx="3">
            <a:schemeClr val="accent4"/>
          </a:fillRef>
          <a:effectRef idx="2">
            <a:schemeClr val="accent4"/>
          </a:effectRef>
          <a:fontRef idx="minor">
            <a:schemeClr val="lt1"/>
          </a:fontRef>
        </p:style>
      </p:sp>
      <p:sp>
        <p:nvSpPr>
          <p:cNvPr id="14" name="Text 9">
            <a:extLst>
              <a:ext uri="{FF2B5EF4-FFF2-40B4-BE49-F238E27FC236}">
                <a16:creationId xmlns:a16="http://schemas.microsoft.com/office/drawing/2014/main" id="{2815CF22-8A58-4BFA-BAEE-5CE8B1023494}"/>
              </a:ext>
            </a:extLst>
          </p:cNvPr>
          <p:cNvSpPr/>
          <p:nvPr/>
        </p:nvSpPr>
        <p:spPr>
          <a:xfrm>
            <a:off x="398586" y="3141510"/>
            <a:ext cx="1711765" cy="89589"/>
          </a:xfrm>
          <a:prstGeom prst="rect">
            <a:avLst/>
          </a:prstGeom>
          <a:noFill/>
          <a:ln/>
        </p:spPr>
        <p:txBody>
          <a:bodyPr wrap="none" lIns="0" tIns="0" rIns="0" bIns="0" rtlCol="0" anchor="t"/>
          <a:lstStyle/>
          <a:p>
            <a:pPr marL="0" indent="0" algn="ctr" rtl="1">
              <a:lnSpc>
                <a:spcPts val="2900"/>
              </a:lnSpc>
              <a:buNone/>
            </a:pPr>
            <a:r>
              <a:rPr lang="fa-IR" sz="1600" b="1" dirty="0">
                <a:solidFill>
                  <a:schemeClr val="tx1">
                    <a:lumMod val="95000"/>
                    <a:lumOff val="5000"/>
                  </a:schemeClr>
                </a:solidFill>
                <a:latin typeface="Petrona Bold" pitchFamily="34" charset="0"/>
                <a:ea typeface="Petrona Bold" pitchFamily="34" charset="-122"/>
                <a:cs typeface="B Titr" panose="00000700000000000000" pitchFamily="2" charset="-78"/>
              </a:rPr>
              <a:t>تنوع کالایی محقق</a:t>
            </a:r>
            <a:r>
              <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rPr>
              <a:t> </a:t>
            </a:r>
            <a:r>
              <a:rPr lang="en-US" sz="1600" b="1" dirty="0" err="1">
                <a:solidFill>
                  <a:schemeClr val="tx1">
                    <a:lumMod val="95000"/>
                    <a:lumOff val="5000"/>
                  </a:schemeClr>
                </a:solidFill>
                <a:latin typeface="Petrona Bold" pitchFamily="34" charset="0"/>
                <a:ea typeface="Petrona Bold" pitchFamily="34" charset="-122"/>
                <a:cs typeface="B Titr" panose="00000700000000000000" pitchFamily="2" charset="-78"/>
              </a:rPr>
              <a:t>شده</a:t>
            </a:r>
            <a:r>
              <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rPr>
              <a:t> </a:t>
            </a:r>
            <a:r>
              <a:rPr lang="fa-IR" sz="1600" b="1" dirty="0">
                <a:solidFill>
                  <a:schemeClr val="tx1">
                    <a:lumMod val="95000"/>
                    <a:lumOff val="5000"/>
                  </a:schemeClr>
                </a:solidFill>
                <a:latin typeface="Petrona Bold" pitchFamily="34" charset="0"/>
                <a:ea typeface="Petrona Bold" pitchFamily="34" charset="-122"/>
                <a:cs typeface="B Titr" panose="00000700000000000000" pitchFamily="2" charset="-78"/>
              </a:rPr>
              <a:t> </a:t>
            </a:r>
            <a:endParaRPr lang="en-US" sz="1600" b="1" dirty="0">
              <a:solidFill>
                <a:schemeClr val="tx1">
                  <a:lumMod val="95000"/>
                  <a:lumOff val="5000"/>
                </a:schemeClr>
              </a:solidFill>
              <a:latin typeface="Petrona Bold" pitchFamily="34" charset="0"/>
              <a:ea typeface="Petrona Bold" pitchFamily="34" charset="-122"/>
              <a:cs typeface="B Titr" panose="00000700000000000000" pitchFamily="2" charset="-78"/>
            </a:endParaRPr>
          </a:p>
        </p:txBody>
      </p:sp>
      <p:sp>
        <p:nvSpPr>
          <p:cNvPr id="15" name="Text 10">
            <a:extLst>
              <a:ext uri="{FF2B5EF4-FFF2-40B4-BE49-F238E27FC236}">
                <a16:creationId xmlns:a16="http://schemas.microsoft.com/office/drawing/2014/main" id="{B548157F-E1BB-473B-90AC-76F66522671E}"/>
              </a:ext>
            </a:extLst>
          </p:cNvPr>
          <p:cNvSpPr/>
          <p:nvPr/>
        </p:nvSpPr>
        <p:spPr>
          <a:xfrm>
            <a:off x="1075530" y="3600260"/>
            <a:ext cx="613237" cy="87364"/>
          </a:xfrm>
          <a:prstGeom prst="rect">
            <a:avLst/>
          </a:prstGeom>
          <a:noFill/>
          <a:ln/>
        </p:spPr>
        <p:txBody>
          <a:bodyPr wrap="none" lIns="0" tIns="0" rIns="0" bIns="0" rtlCol="0" anchor="t"/>
          <a:lstStyle/>
          <a:p>
            <a:pPr algn="ctr">
              <a:lnSpc>
                <a:spcPts val="2850"/>
              </a:lnSpc>
            </a:pPr>
            <a:r>
              <a:rPr lang="fa-IR" sz="1600" b="1" dirty="0">
                <a:solidFill>
                  <a:schemeClr val="tx1">
                    <a:lumMod val="95000"/>
                    <a:lumOff val="5000"/>
                  </a:schemeClr>
                </a:solidFill>
                <a:latin typeface="Inter" pitchFamily="34" charset="0"/>
                <a:ea typeface="Inter" pitchFamily="34" charset="-122"/>
                <a:cs typeface="B Titr" panose="00000700000000000000" pitchFamily="2" charset="-78"/>
              </a:rPr>
              <a:t>29</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 </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درصد</a:t>
            </a:r>
            <a:endParaRPr lang="en-US" sz="1600" b="1" dirty="0">
              <a:solidFill>
                <a:schemeClr val="tx1">
                  <a:lumMod val="95000"/>
                  <a:lumOff val="5000"/>
                </a:schemeClr>
              </a:solidFill>
              <a:latin typeface="Inter" pitchFamily="34" charset="0"/>
              <a:ea typeface="Inter" pitchFamily="34" charset="-122"/>
              <a:cs typeface="B Nazanin" panose="00000400000000000000" pitchFamily="2" charset="-78"/>
            </a:endParaRPr>
          </a:p>
        </p:txBody>
      </p:sp>
      <p:sp>
        <p:nvSpPr>
          <p:cNvPr id="16" name="Shape 11">
            <a:extLst>
              <a:ext uri="{FF2B5EF4-FFF2-40B4-BE49-F238E27FC236}">
                <a16:creationId xmlns:a16="http://schemas.microsoft.com/office/drawing/2014/main" id="{84B79269-F9CF-4C52-A0DA-2760A4C2656A}"/>
              </a:ext>
            </a:extLst>
          </p:cNvPr>
          <p:cNvSpPr/>
          <p:nvPr/>
        </p:nvSpPr>
        <p:spPr>
          <a:xfrm>
            <a:off x="3443683" y="3667832"/>
            <a:ext cx="2025608" cy="322577"/>
          </a:xfrm>
          <a:prstGeom prst="roundRect">
            <a:avLst>
              <a:gd name="adj" fmla="val 7111"/>
            </a:avLst>
          </a:prstGeom>
          <a:ln/>
        </p:spPr>
        <p:style>
          <a:lnRef idx="1">
            <a:schemeClr val="accent4"/>
          </a:lnRef>
          <a:fillRef idx="3">
            <a:schemeClr val="accent4"/>
          </a:fillRef>
          <a:effectRef idx="2">
            <a:schemeClr val="accent4"/>
          </a:effectRef>
          <a:fontRef idx="minor">
            <a:schemeClr val="lt1"/>
          </a:fontRef>
        </p:style>
      </p:sp>
      <p:sp>
        <p:nvSpPr>
          <p:cNvPr id="17" name="Text 12">
            <a:extLst>
              <a:ext uri="{FF2B5EF4-FFF2-40B4-BE49-F238E27FC236}">
                <a16:creationId xmlns:a16="http://schemas.microsoft.com/office/drawing/2014/main" id="{5AEDDBEE-FA29-4930-BDCD-F9CBAE2F59AD}"/>
              </a:ext>
            </a:extLst>
          </p:cNvPr>
          <p:cNvSpPr/>
          <p:nvPr/>
        </p:nvSpPr>
        <p:spPr>
          <a:xfrm>
            <a:off x="3668496" y="3226905"/>
            <a:ext cx="1799069" cy="89589"/>
          </a:xfrm>
          <a:prstGeom prst="rect">
            <a:avLst/>
          </a:prstGeom>
          <a:noFill/>
          <a:ln/>
        </p:spPr>
        <p:txBody>
          <a:bodyPr wrap="none" lIns="0" tIns="0" rIns="0" bIns="0" rtlCol="0" anchor="t"/>
          <a:lstStyle/>
          <a:p>
            <a:pPr marL="0" indent="0" algn="ctr">
              <a:lnSpc>
                <a:spcPts val="2900"/>
              </a:lnSpc>
              <a:buNone/>
            </a:pPr>
            <a:r>
              <a:rPr lang="fa-IR" sz="1600" b="1" dirty="0">
                <a:solidFill>
                  <a:schemeClr val="tx1">
                    <a:lumMod val="95000"/>
                    <a:lumOff val="5000"/>
                  </a:schemeClr>
                </a:solidFill>
                <a:latin typeface="Petrona Bold" pitchFamily="34" charset="0"/>
                <a:ea typeface="Petrona Bold" pitchFamily="34" charset="-122"/>
                <a:cs typeface="B Titr" panose="00000700000000000000" pitchFamily="2" charset="-78"/>
              </a:rPr>
              <a:t>ارزش صادراتی محقق شده</a:t>
            </a:r>
            <a:endParaRPr lang="en-US" sz="1600" dirty="0">
              <a:solidFill>
                <a:schemeClr val="tx1">
                  <a:lumMod val="95000"/>
                  <a:lumOff val="5000"/>
                </a:schemeClr>
              </a:solidFill>
            </a:endParaRPr>
          </a:p>
        </p:txBody>
      </p:sp>
      <p:sp>
        <p:nvSpPr>
          <p:cNvPr id="18" name="Text 13">
            <a:extLst>
              <a:ext uri="{FF2B5EF4-FFF2-40B4-BE49-F238E27FC236}">
                <a16:creationId xmlns:a16="http://schemas.microsoft.com/office/drawing/2014/main" id="{E71623FE-5898-401D-8EE7-1B02C1827104}"/>
              </a:ext>
            </a:extLst>
          </p:cNvPr>
          <p:cNvSpPr/>
          <p:nvPr/>
        </p:nvSpPr>
        <p:spPr>
          <a:xfrm>
            <a:off x="4244717" y="3606708"/>
            <a:ext cx="766500" cy="87364"/>
          </a:xfrm>
          <a:prstGeom prst="rect">
            <a:avLst/>
          </a:prstGeom>
          <a:noFill/>
          <a:ln/>
        </p:spPr>
        <p:txBody>
          <a:bodyPr wrap="none" lIns="0" tIns="0" rIns="0" bIns="0" rtlCol="0" anchor="t"/>
          <a:lstStyle/>
          <a:p>
            <a:pPr algn="ctr" rtl="1">
              <a:lnSpc>
                <a:spcPts val="2850"/>
              </a:lnSpc>
            </a:pPr>
            <a:r>
              <a:rPr lang="fa-IR" sz="1600" b="1" dirty="0">
                <a:solidFill>
                  <a:schemeClr val="tx1">
                    <a:lumMod val="95000"/>
                    <a:lumOff val="5000"/>
                  </a:schemeClr>
                </a:solidFill>
                <a:latin typeface="Inter" pitchFamily="34" charset="0"/>
                <a:ea typeface="Inter" pitchFamily="34" charset="-122"/>
                <a:cs typeface="B Titr" panose="00000700000000000000" pitchFamily="2" charset="-78"/>
              </a:rPr>
              <a:t>19</a:t>
            </a:r>
            <a:r>
              <a:rPr lang="fa-IR" sz="1600" b="1" dirty="0">
                <a:solidFill>
                  <a:schemeClr val="tx1">
                    <a:lumMod val="95000"/>
                    <a:lumOff val="5000"/>
                  </a:schemeClr>
                </a:solidFill>
                <a:latin typeface="Inter" pitchFamily="34" charset="0"/>
                <a:ea typeface="Inter" pitchFamily="34" charset="-122"/>
                <a:cs typeface="B Nazanin" panose="00000400000000000000" pitchFamily="2" charset="-78"/>
              </a:rPr>
              <a:t> </a:t>
            </a:r>
            <a:r>
              <a:rPr lang="en-US" sz="1600" b="1" dirty="0" err="1">
                <a:solidFill>
                  <a:schemeClr val="tx1">
                    <a:lumMod val="95000"/>
                    <a:lumOff val="5000"/>
                  </a:schemeClr>
                </a:solidFill>
                <a:latin typeface="Inter" pitchFamily="34" charset="0"/>
                <a:ea typeface="Inter" pitchFamily="34" charset="-122"/>
                <a:cs typeface="B Nazanin" panose="00000400000000000000" pitchFamily="2" charset="-78"/>
              </a:rPr>
              <a:t>درصد</a:t>
            </a:r>
            <a:endParaRPr lang="en-US" sz="1600" b="1" dirty="0">
              <a:solidFill>
                <a:schemeClr val="tx1">
                  <a:lumMod val="95000"/>
                  <a:lumOff val="5000"/>
                </a:schemeClr>
              </a:solidFill>
              <a:latin typeface="Inter" pitchFamily="34" charset="0"/>
              <a:ea typeface="Inter" pitchFamily="34" charset="-122"/>
              <a:cs typeface="B Nazanin" panose="00000400000000000000" pitchFamily="2" charset="-78"/>
            </a:endParaRPr>
          </a:p>
        </p:txBody>
      </p:sp>
      <p:sp>
        <p:nvSpPr>
          <p:cNvPr id="19" name="Rectangle 18">
            <a:extLst>
              <a:ext uri="{FF2B5EF4-FFF2-40B4-BE49-F238E27FC236}">
                <a16:creationId xmlns:a16="http://schemas.microsoft.com/office/drawing/2014/main" id="{5879E60B-8CBE-4BA8-A8F9-02DB6D2112B8}"/>
              </a:ext>
            </a:extLst>
          </p:cNvPr>
          <p:cNvSpPr/>
          <p:nvPr/>
        </p:nvSpPr>
        <p:spPr>
          <a:xfrm>
            <a:off x="311717" y="4157191"/>
            <a:ext cx="5809092" cy="2585323"/>
          </a:xfrm>
          <a:prstGeom prst="rect">
            <a:avLst/>
          </a:prstGeom>
        </p:spPr>
        <p:txBody>
          <a:bodyPr wrap="square">
            <a:spAutoFit/>
          </a:bodyPr>
          <a:lstStyle/>
          <a:p>
            <a:pPr algn="just" rtl="1"/>
            <a:r>
              <a:rPr lang="ar-SA"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نتایج یافته‌ها در خصوص فرصتهای صادراتی شناسایی شده ایران در کشورهای همسایه، با دامنه تنوع کالایی بین 2677 قلم کالا در مورد افغانستان تا 3196 قلم کالا در مورد امارات متحده عربی و همچنین حداکثر ظرفیت‎های صادراتی در دامنه ارزش بین</a:t>
            </a:r>
            <a:r>
              <a:rPr lang="fa-IR"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 </a:t>
            </a:r>
            <a:r>
              <a:rPr lang="ar-SA"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21.6 میلیارد دلار به بازار ترکیه تا 1.6 میلیار</a:t>
            </a:r>
            <a:r>
              <a:rPr lang="fa-IR"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د </a:t>
            </a:r>
            <a:r>
              <a:rPr lang="ar-SA"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دلار به بازار ترکمنستان در جدول فوق ارائه شده است. حداکثر تحقق</a:t>
            </a:r>
            <a:r>
              <a:rPr lang="fa-IR"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 فرصتهای صادراتی، از منظر </a:t>
            </a:r>
            <a:r>
              <a:rPr lang="ar-SA"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دو شاخص تنوع کالایی و پتانسیل صادراتی در مورد بازار عراق به ترتیب با 76درصد و 58 درصد و بازار افغانستان به ترتیب 62 درصد و 59 درصد </a:t>
            </a:r>
            <a:r>
              <a:rPr lang="fa-IR" b="1" dirty="0">
                <a:solidFill>
                  <a:schemeClr val="tx1">
                    <a:lumMod val="95000"/>
                    <a:lumOff val="5000"/>
                  </a:schemeClr>
                </a:solidFill>
                <a:latin typeface="Calibri" panose="020F0502020204030204" pitchFamily="34" charset="0"/>
                <a:ea typeface="Calibri" panose="020F0502020204030204" pitchFamily="34" charset="0"/>
                <a:cs typeface="B Nazanin" panose="00000400000000000000" pitchFamily="2" charset="-78"/>
              </a:rPr>
              <a:t>صورت پذیرفته است.</a:t>
            </a:r>
            <a:endParaRPr lang="en-US" b="1" dirty="0">
              <a:solidFill>
                <a:schemeClr val="tx1">
                  <a:lumMod val="95000"/>
                  <a:lumOff val="5000"/>
                </a:schemeClr>
              </a:solidFill>
              <a:cs typeface="B Nazanin" panose="00000400000000000000" pitchFamily="2" charset="-78"/>
            </a:endParaRPr>
          </a:p>
        </p:txBody>
      </p:sp>
      <p:sp>
        <p:nvSpPr>
          <p:cNvPr id="2" name="Rectangle 1">
            <a:extLst>
              <a:ext uri="{FF2B5EF4-FFF2-40B4-BE49-F238E27FC236}">
                <a16:creationId xmlns:a16="http://schemas.microsoft.com/office/drawing/2014/main" id="{63438AD3-5606-48EB-997D-7B1184210F85}"/>
              </a:ext>
            </a:extLst>
          </p:cNvPr>
          <p:cNvSpPr/>
          <p:nvPr/>
        </p:nvSpPr>
        <p:spPr>
          <a:xfrm>
            <a:off x="0" y="976422"/>
            <a:ext cx="10329664" cy="369332"/>
          </a:xfrm>
          <a:prstGeom prst="rect">
            <a:avLst/>
          </a:prstGeom>
        </p:spPr>
        <p:txBody>
          <a:bodyPr wrap="square">
            <a:spAutoFit/>
          </a:bodyPr>
          <a:lstStyle/>
          <a:p>
            <a:pPr algn="r" rtl="1"/>
            <a:r>
              <a:rPr lang="fa-IR" b="1" dirty="0">
                <a:solidFill>
                  <a:srgbClr val="FF0000"/>
                </a:solidFill>
                <a:latin typeface="Calibri" panose="020F0502020204030204" pitchFamily="34" charset="0"/>
                <a:ea typeface="Calibri" panose="020F0502020204030204" pitchFamily="34" charset="0"/>
                <a:cs typeface="B Nazanin" panose="00000400000000000000" pitchFamily="2" charset="-78"/>
              </a:rPr>
              <a:t>طبق گزارش مرکز تجارت بین‌الملل، کشورهای همسایه ایران در سال 2024 حدود 1500 میلیارد دلار واردات کالا داشته‌اند.</a:t>
            </a:r>
            <a:endParaRPr lang="en-US" dirty="0">
              <a:solidFill>
                <a:srgbClr val="FF0000"/>
              </a:solidFill>
            </a:endParaRPr>
          </a:p>
        </p:txBody>
      </p:sp>
      <p:pic>
        <p:nvPicPr>
          <p:cNvPr id="3" name="Picture 2">
            <a:extLst>
              <a:ext uri="{FF2B5EF4-FFF2-40B4-BE49-F238E27FC236}">
                <a16:creationId xmlns:a16="http://schemas.microsoft.com/office/drawing/2014/main" id="{80B45370-486A-45A6-B96E-967751551FD1}"/>
              </a:ext>
            </a:extLst>
          </p:cNvPr>
          <p:cNvPicPr>
            <a:picLocks noChangeAspect="1"/>
          </p:cNvPicPr>
          <p:nvPr/>
        </p:nvPicPr>
        <p:blipFill>
          <a:blip r:embed="rId2"/>
          <a:stretch>
            <a:fillRect/>
          </a:stretch>
        </p:blipFill>
        <p:spPr>
          <a:xfrm>
            <a:off x="6096000" y="1414253"/>
            <a:ext cx="5895343" cy="5066215"/>
          </a:xfrm>
          <a:prstGeom prst="rect">
            <a:avLst/>
          </a:prstGeom>
        </p:spPr>
      </p:pic>
    </p:spTree>
    <p:extLst>
      <p:ext uri="{BB962C8B-B14F-4D97-AF65-F5344CB8AC3E}">
        <p14:creationId xmlns:p14="http://schemas.microsoft.com/office/powerpoint/2010/main" val="297289531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12476</TotalTime>
  <Words>1961</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Inter</vt:lpstr>
      <vt:lpstr>Wingdings</vt:lpstr>
      <vt:lpstr>Cambria Math</vt:lpstr>
      <vt:lpstr>Courier New</vt:lpstr>
      <vt:lpstr>Tw Cen MT</vt:lpstr>
      <vt:lpstr>Calibri</vt:lpstr>
      <vt:lpstr>Petrona Bold</vt:lpstr>
      <vt:lpstr>Arial</vt:lpstr>
      <vt:lpstr>Times New Roman</vt:lpstr>
      <vt:lpstr>Droplet</vt:lpstr>
      <vt:lpstr>PowerPoint Presentation</vt:lpstr>
      <vt:lpstr>دیپلماسی اقتصادی و رقابت در بازار کشورهای همسایه ایران</vt:lpstr>
      <vt:lpstr>دیپلماسی اقتصادی و رقابت در بازار کشورهای همسایه ایران</vt:lpstr>
      <vt:lpstr>PowerPoint Presentation</vt:lpstr>
      <vt:lpstr>PowerPoint Presentation</vt:lpstr>
      <vt:lpstr>فقدان دیپلماسی کارآمد در بهره برداری از ظرفیت‌های ترانزیتی کشور</vt:lpstr>
      <vt:lpstr>مبانی نظری و سوابق تحقیق</vt:lpstr>
      <vt:lpstr>روش تحقیق</vt:lpstr>
      <vt:lpstr>معرفی فرصت‌های صادراتی ایران در بازار کشورهای همسایه</vt:lpstr>
      <vt:lpstr>توانمندیها و قابلیتهای اقتصادی و تجاری کشور ایران در دسترسی به بازار همسایگان </vt:lpstr>
      <vt:lpstr>مقایسه وضعیت پیچیدگی اقتصادی ایران با رقبای تجاری در منطقه</vt:lpstr>
      <vt:lpstr>PowerPoint Presentation</vt:lpstr>
      <vt:lpstr>PowerPoint Presentation</vt:lpstr>
      <vt:lpstr>سپاس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 Meli1</dc:creator>
  <cp:lastModifiedBy>ثاقب - حسن</cp:lastModifiedBy>
  <cp:revision>511</cp:revision>
  <cp:lastPrinted>2024-11-05T04:51:10Z</cp:lastPrinted>
  <dcterms:created xsi:type="dcterms:W3CDTF">2024-05-13T10:47:22Z</dcterms:created>
  <dcterms:modified xsi:type="dcterms:W3CDTF">2025-05-21T07:46:28Z</dcterms:modified>
</cp:coreProperties>
</file>