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421" r:id="rId2"/>
    <p:sldId id="257" r:id="rId3"/>
    <p:sldId id="258" r:id="rId4"/>
    <p:sldId id="261" r:id="rId5"/>
    <p:sldId id="260" r:id="rId6"/>
    <p:sldId id="262" r:id="rId7"/>
    <p:sldId id="264" r:id="rId8"/>
    <p:sldId id="266" r:id="rId9"/>
    <p:sldId id="263" r:id="rId10"/>
    <p:sldId id="268" r:id="rId11"/>
    <p:sldId id="269" r:id="rId12"/>
    <p:sldId id="273" r:id="rId13"/>
    <p:sldId id="274" r:id="rId14"/>
    <p:sldId id="42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E8A6"/>
    <a:srgbClr val="69D969"/>
    <a:srgbClr val="33CC33"/>
    <a:srgbClr val="33CCFF"/>
    <a:srgbClr val="8FAADC"/>
    <a:srgbClr val="4EC255"/>
    <a:srgbClr val="4BCB90"/>
    <a:srgbClr val="5E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84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74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B069BE-5BDC-496E-8536-95B448A2A273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F535B0A-2C78-4BFD-BC55-28BFA98C80FC}">
      <dgm:prSet phldrT="[Text]" custT="1"/>
      <dgm:spPr/>
      <dgm:t>
        <a:bodyPr/>
        <a:lstStyle/>
        <a:p>
          <a:pPr rtl="1">
            <a:buFont typeface="+mj-lt"/>
            <a:buAutoNum type="arabicPeriod"/>
          </a:pPr>
          <a:r>
            <a:rPr lang="fa-IR" sz="2400" b="1" dirty="0">
              <a:solidFill>
                <a:schemeClr val="tx1"/>
              </a:solidFill>
              <a:effectLst/>
              <a:cs typeface="B Nazanin" panose="00000400000000000000" pitchFamily="2" charset="-78"/>
            </a:rPr>
            <a:t>1. مرکز اقتصادی (</a:t>
          </a:r>
          <a:r>
            <a:rPr lang="en-US" sz="2400" b="1" dirty="0">
              <a:solidFill>
                <a:schemeClr val="tx1"/>
              </a:solidFill>
              <a:effectLst/>
              <a:cs typeface="B Nazanin" panose="00000400000000000000" pitchFamily="2" charset="-78"/>
            </a:rPr>
            <a:t>Economic Hub</a:t>
          </a:r>
          <a:r>
            <a:rPr lang="fa-IR" sz="2400" b="1" dirty="0">
              <a:solidFill>
                <a:schemeClr val="tx1"/>
              </a:solidFill>
              <a:effectLst/>
              <a:cs typeface="B Nazanin" panose="00000400000000000000" pitchFamily="2" charset="-78"/>
            </a:rPr>
            <a:t>): نقش‌های اصلی یک کشور و مصادیق جهانی</a:t>
          </a:r>
          <a:endParaRPr lang="en-US" sz="2400" dirty="0">
            <a:solidFill>
              <a:schemeClr val="tx1"/>
            </a:solidFill>
            <a:effectLst/>
          </a:endParaRPr>
        </a:p>
      </dgm:t>
    </dgm:pt>
    <dgm:pt modelId="{FF8D4352-801E-443F-943B-7B8D9FCBAE29}" type="parTrans" cxnId="{5A899EEA-FFE0-421C-8CB4-F8248609341C}">
      <dgm:prSet/>
      <dgm:spPr/>
      <dgm:t>
        <a:bodyPr/>
        <a:lstStyle/>
        <a:p>
          <a:pPr rtl="1"/>
          <a:endParaRPr lang="en-US" sz="2000">
            <a:solidFill>
              <a:schemeClr val="tx1"/>
            </a:solidFill>
            <a:effectLst/>
          </a:endParaRPr>
        </a:p>
      </dgm:t>
    </dgm:pt>
    <dgm:pt modelId="{044AC4C3-A882-41E2-B7F8-DA9C95F95FEF}" type="sibTrans" cxnId="{5A899EEA-FFE0-421C-8CB4-F8248609341C}">
      <dgm:prSet/>
      <dgm:spPr/>
      <dgm:t>
        <a:bodyPr/>
        <a:lstStyle/>
        <a:p>
          <a:pPr rtl="1"/>
          <a:endParaRPr lang="en-US" sz="2000">
            <a:solidFill>
              <a:schemeClr val="tx1"/>
            </a:solidFill>
            <a:effectLst/>
          </a:endParaRPr>
        </a:p>
      </dgm:t>
    </dgm:pt>
    <dgm:pt modelId="{588CC585-D174-415E-BA6F-EAA2009171B3}">
      <dgm:prSet custT="1"/>
      <dgm:spPr/>
      <dgm:t>
        <a:bodyPr/>
        <a:lstStyle/>
        <a:p>
          <a:pPr rtl="1">
            <a:buFont typeface="+mj-lt"/>
            <a:buAutoNum type="arabicPeriod"/>
          </a:pPr>
          <a:r>
            <a:rPr lang="fa-IR" sz="2400" b="1" dirty="0">
              <a:solidFill>
                <a:schemeClr val="tx1"/>
              </a:solidFill>
              <a:effectLst/>
              <a:cs typeface="B Nazanin" panose="00000400000000000000" pitchFamily="2" charset="-78"/>
            </a:rPr>
            <a:t>2. ايران به عنوان يك مركز اقتصادی بالقوه</a:t>
          </a:r>
        </a:p>
      </dgm:t>
    </dgm:pt>
    <dgm:pt modelId="{F33CD341-0A08-4C2D-A9AC-240E5B303401}" type="parTrans" cxnId="{A1B04801-FAB3-4BCD-A821-70ED26BCA640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</a:endParaRPr>
        </a:p>
      </dgm:t>
    </dgm:pt>
    <dgm:pt modelId="{DE93E794-106E-4658-BF6A-598A79E62FB9}" type="sibTrans" cxnId="{A1B04801-FAB3-4BCD-A821-70ED26BCA640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</a:endParaRPr>
        </a:p>
      </dgm:t>
    </dgm:pt>
    <dgm:pt modelId="{C665E9E4-0A73-4ADE-89CF-21058BF45B22}">
      <dgm:prSet custT="1"/>
      <dgm:spPr/>
      <dgm:t>
        <a:bodyPr/>
        <a:lstStyle/>
        <a:p>
          <a:pPr rtl="1">
            <a:buFont typeface="+mj-lt"/>
            <a:buAutoNum type="arabicPeriod"/>
          </a:pPr>
          <a:r>
            <a:rPr lang="fa-IR" sz="2400" b="1" dirty="0">
              <a:solidFill>
                <a:schemeClr val="tx1"/>
              </a:solidFill>
              <a:effectLst/>
              <a:cs typeface="B Nazanin" panose="00000400000000000000" pitchFamily="2" charset="-78"/>
            </a:rPr>
            <a:t>3. مزیت‌های ایران برای تبدیل شدن به هاب لجستیک و تجارت</a:t>
          </a:r>
        </a:p>
      </dgm:t>
    </dgm:pt>
    <dgm:pt modelId="{29E4623E-72C0-477D-81C3-4064E4AD9AAE}" type="parTrans" cxnId="{2184613E-4243-4C9D-9E0F-7A9837ADC653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</a:endParaRPr>
        </a:p>
      </dgm:t>
    </dgm:pt>
    <dgm:pt modelId="{29298B9F-EA6A-40F0-A380-441DF4396CA6}" type="sibTrans" cxnId="{2184613E-4243-4C9D-9E0F-7A9837ADC653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</a:endParaRPr>
        </a:p>
      </dgm:t>
    </dgm:pt>
    <dgm:pt modelId="{3993BA2B-A291-49E6-8B84-8B74734820CE}">
      <dgm:prSet custT="1"/>
      <dgm:spPr/>
      <dgm:t>
        <a:bodyPr/>
        <a:lstStyle/>
        <a:p>
          <a:pPr rtl="1">
            <a:buFont typeface="+mj-lt"/>
            <a:buAutoNum type="arabicPeriod"/>
          </a:pPr>
          <a:r>
            <a:rPr lang="fa-IR" sz="2400" b="1" dirty="0">
              <a:solidFill>
                <a:schemeClr val="tx1"/>
              </a:solidFill>
              <a:effectLst/>
              <a:cs typeface="B Nazanin" panose="00000400000000000000" pitchFamily="2" charset="-78"/>
            </a:rPr>
            <a:t>4. پتانسیل‌ها و کارکردهای ایران به عنوان هاب لجستيك و تجارت</a:t>
          </a:r>
        </a:p>
      </dgm:t>
    </dgm:pt>
    <dgm:pt modelId="{6DE2B707-FBB5-4026-A36A-5F0E5408E203}" type="parTrans" cxnId="{E7E510E1-7637-42E0-96C5-A4AC55E0746A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</a:endParaRPr>
        </a:p>
      </dgm:t>
    </dgm:pt>
    <dgm:pt modelId="{4581383B-EBC1-451D-9D0D-3E4A0DC74E93}" type="sibTrans" cxnId="{E7E510E1-7637-42E0-96C5-A4AC55E0746A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</a:endParaRPr>
        </a:p>
      </dgm:t>
    </dgm:pt>
    <dgm:pt modelId="{D30CB7EA-E900-4FCC-92BD-04A889BBE671}">
      <dgm:prSet custT="1"/>
      <dgm:spPr/>
      <dgm:t>
        <a:bodyPr/>
        <a:lstStyle/>
        <a:p>
          <a:pPr rtl="1">
            <a:buFont typeface="+mj-lt"/>
            <a:buAutoNum type="arabicPeriod"/>
          </a:pPr>
          <a:r>
            <a:rPr lang="fa-IR" sz="2400" b="1" dirty="0">
              <a:solidFill>
                <a:schemeClr val="tx1"/>
              </a:solidFill>
              <a:effectLst/>
              <a:cs typeface="B Nazanin" panose="00000400000000000000" pitchFamily="2" charset="-78"/>
            </a:rPr>
            <a:t>5. زيرساخت‌هاي ضروري براي تحقق نقش هاب</a:t>
          </a:r>
        </a:p>
      </dgm:t>
    </dgm:pt>
    <dgm:pt modelId="{C98A4612-F571-427E-A7A9-8EDC712D6621}" type="parTrans" cxnId="{80156395-2FBD-4618-940A-0EE7AF0C6E6C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</a:endParaRPr>
        </a:p>
      </dgm:t>
    </dgm:pt>
    <dgm:pt modelId="{D60D1ECE-5FC1-4814-8FA5-AA45CB19EC60}" type="sibTrans" cxnId="{80156395-2FBD-4618-940A-0EE7AF0C6E6C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</a:endParaRPr>
        </a:p>
      </dgm:t>
    </dgm:pt>
    <dgm:pt modelId="{FFDF0FB9-9E42-4194-B5DD-B6E337982DC8}">
      <dgm:prSet custT="1"/>
      <dgm:spPr/>
      <dgm:t>
        <a:bodyPr/>
        <a:lstStyle/>
        <a:p>
          <a:pPr rtl="1">
            <a:buFont typeface="+mj-lt"/>
            <a:buAutoNum type="arabicPeriod"/>
          </a:pPr>
          <a:r>
            <a:rPr lang="fa-IR" sz="2400" b="1" dirty="0">
              <a:solidFill>
                <a:schemeClr val="tx1"/>
              </a:solidFill>
              <a:effectLst/>
              <a:cs typeface="B Nazanin" panose="00000400000000000000" pitchFamily="2" charset="-78"/>
            </a:rPr>
            <a:t>6. اثرات سرريز تبديل ايران به هاب لجستيك و تجارت بر صنعت داخلي</a:t>
          </a:r>
        </a:p>
      </dgm:t>
    </dgm:pt>
    <dgm:pt modelId="{83DEA55D-C6EC-4B5F-A2CB-768BEBD51613}" type="parTrans" cxnId="{54DABC44-B454-4F93-B3DB-84A61792E05E}">
      <dgm:prSet/>
      <dgm:spPr/>
      <dgm:t>
        <a:bodyPr/>
        <a:lstStyle/>
        <a:p>
          <a:endParaRPr lang="en-US">
            <a:solidFill>
              <a:schemeClr val="tx1"/>
            </a:solidFill>
            <a:effectLst/>
          </a:endParaRPr>
        </a:p>
      </dgm:t>
    </dgm:pt>
    <dgm:pt modelId="{087EBAAE-DE98-41ED-851C-F3E17C604401}" type="sibTrans" cxnId="{54DABC44-B454-4F93-B3DB-84A61792E05E}">
      <dgm:prSet/>
      <dgm:spPr/>
      <dgm:t>
        <a:bodyPr/>
        <a:lstStyle/>
        <a:p>
          <a:endParaRPr lang="en-US">
            <a:solidFill>
              <a:schemeClr val="tx1"/>
            </a:solidFill>
            <a:effectLst/>
          </a:endParaRPr>
        </a:p>
      </dgm:t>
    </dgm:pt>
    <dgm:pt modelId="{8567D5B2-3035-4875-B6C5-EB517FE0DADA}" type="pres">
      <dgm:prSet presAssocID="{88B069BE-5BDC-496E-8536-95B448A2A273}" presName="Name0" presStyleCnt="0">
        <dgm:presLayoutVars>
          <dgm:chMax val="7"/>
          <dgm:chPref val="7"/>
          <dgm:dir val="rev"/>
        </dgm:presLayoutVars>
      </dgm:prSet>
      <dgm:spPr/>
    </dgm:pt>
    <dgm:pt modelId="{56EFCE89-0081-4E6E-87AD-92F0C3D45615}" type="pres">
      <dgm:prSet presAssocID="{88B069BE-5BDC-496E-8536-95B448A2A273}" presName="Name1" presStyleCnt="0"/>
      <dgm:spPr/>
    </dgm:pt>
    <dgm:pt modelId="{81084A91-B12D-4177-B8B2-D34004D83BD7}" type="pres">
      <dgm:prSet presAssocID="{88B069BE-5BDC-496E-8536-95B448A2A273}" presName="cycle" presStyleCnt="0"/>
      <dgm:spPr/>
    </dgm:pt>
    <dgm:pt modelId="{9F3DE9F1-1710-45F9-B531-CEDBC97C8C01}" type="pres">
      <dgm:prSet presAssocID="{88B069BE-5BDC-496E-8536-95B448A2A273}" presName="srcNode" presStyleLbl="node1" presStyleIdx="0" presStyleCnt="6"/>
      <dgm:spPr/>
    </dgm:pt>
    <dgm:pt modelId="{137EB8CC-E13B-4C7E-9209-978495A19BEE}" type="pres">
      <dgm:prSet presAssocID="{88B069BE-5BDC-496E-8536-95B448A2A273}" presName="conn" presStyleLbl="parChTrans1D2" presStyleIdx="0" presStyleCnt="1"/>
      <dgm:spPr/>
    </dgm:pt>
    <dgm:pt modelId="{0D976D7E-B501-47F3-B2BC-6CA4D640C6C1}" type="pres">
      <dgm:prSet presAssocID="{88B069BE-5BDC-496E-8536-95B448A2A273}" presName="extraNode" presStyleLbl="node1" presStyleIdx="0" presStyleCnt="6"/>
      <dgm:spPr/>
    </dgm:pt>
    <dgm:pt modelId="{4FA8BE88-1FAA-41C4-B30A-B8DC5292F7DE}" type="pres">
      <dgm:prSet presAssocID="{88B069BE-5BDC-496E-8536-95B448A2A273}" presName="dstNode" presStyleLbl="node1" presStyleIdx="0" presStyleCnt="6"/>
      <dgm:spPr/>
    </dgm:pt>
    <dgm:pt modelId="{9A863B46-2785-49E8-8F24-325E20186D46}" type="pres">
      <dgm:prSet presAssocID="{7F535B0A-2C78-4BFD-BC55-28BFA98C80FC}" presName="text_1" presStyleLbl="node1" presStyleIdx="0" presStyleCnt="6">
        <dgm:presLayoutVars>
          <dgm:bulletEnabled val="1"/>
        </dgm:presLayoutVars>
      </dgm:prSet>
      <dgm:spPr/>
    </dgm:pt>
    <dgm:pt modelId="{CA8F47A7-5A6F-403B-A38A-8A29AF5C7C2F}" type="pres">
      <dgm:prSet presAssocID="{7F535B0A-2C78-4BFD-BC55-28BFA98C80FC}" presName="accent_1" presStyleCnt="0"/>
      <dgm:spPr/>
    </dgm:pt>
    <dgm:pt modelId="{9291E087-D6FD-433A-8F8C-197457DA1F29}" type="pres">
      <dgm:prSet presAssocID="{7F535B0A-2C78-4BFD-BC55-28BFA98C80FC}" presName="accentRepeatNode" presStyleLbl="solidFgAcc1" presStyleIdx="0" presStyleCnt="6"/>
      <dgm:spPr/>
    </dgm:pt>
    <dgm:pt modelId="{15356AF3-DB46-46A6-8DE2-E06AE4894A1C}" type="pres">
      <dgm:prSet presAssocID="{588CC585-D174-415E-BA6F-EAA2009171B3}" presName="text_2" presStyleLbl="node1" presStyleIdx="1" presStyleCnt="6">
        <dgm:presLayoutVars>
          <dgm:bulletEnabled val="1"/>
        </dgm:presLayoutVars>
      </dgm:prSet>
      <dgm:spPr/>
    </dgm:pt>
    <dgm:pt modelId="{DC3C8070-0817-4DE6-8FA0-D9BEC11D210F}" type="pres">
      <dgm:prSet presAssocID="{588CC585-D174-415E-BA6F-EAA2009171B3}" presName="accent_2" presStyleCnt="0"/>
      <dgm:spPr/>
    </dgm:pt>
    <dgm:pt modelId="{F6259AAE-F64F-4C3A-BFF8-22AD1099ECB8}" type="pres">
      <dgm:prSet presAssocID="{588CC585-D174-415E-BA6F-EAA2009171B3}" presName="accentRepeatNode" presStyleLbl="solidFgAcc1" presStyleIdx="1" presStyleCnt="6"/>
      <dgm:spPr/>
    </dgm:pt>
    <dgm:pt modelId="{BC5250FC-F37B-4988-94DD-C946CF74D288}" type="pres">
      <dgm:prSet presAssocID="{C665E9E4-0A73-4ADE-89CF-21058BF45B22}" presName="text_3" presStyleLbl="node1" presStyleIdx="2" presStyleCnt="6">
        <dgm:presLayoutVars>
          <dgm:bulletEnabled val="1"/>
        </dgm:presLayoutVars>
      </dgm:prSet>
      <dgm:spPr/>
    </dgm:pt>
    <dgm:pt modelId="{0B6EF353-4DFB-40E3-9411-B361D2F29C7D}" type="pres">
      <dgm:prSet presAssocID="{C665E9E4-0A73-4ADE-89CF-21058BF45B22}" presName="accent_3" presStyleCnt="0"/>
      <dgm:spPr/>
    </dgm:pt>
    <dgm:pt modelId="{90FF6C3F-02C2-40F3-8285-AE7C9AD4ACBC}" type="pres">
      <dgm:prSet presAssocID="{C665E9E4-0A73-4ADE-89CF-21058BF45B22}" presName="accentRepeatNode" presStyleLbl="solidFgAcc1" presStyleIdx="2" presStyleCnt="6"/>
      <dgm:spPr/>
    </dgm:pt>
    <dgm:pt modelId="{292ED3ED-57E5-4D77-A865-2C17A1E3E0EC}" type="pres">
      <dgm:prSet presAssocID="{3993BA2B-A291-49E6-8B84-8B74734820CE}" presName="text_4" presStyleLbl="node1" presStyleIdx="3" presStyleCnt="6">
        <dgm:presLayoutVars>
          <dgm:bulletEnabled val="1"/>
        </dgm:presLayoutVars>
      </dgm:prSet>
      <dgm:spPr/>
    </dgm:pt>
    <dgm:pt modelId="{6F320C91-A06C-4E01-BEE4-9358059E6C45}" type="pres">
      <dgm:prSet presAssocID="{3993BA2B-A291-49E6-8B84-8B74734820CE}" presName="accent_4" presStyleCnt="0"/>
      <dgm:spPr/>
    </dgm:pt>
    <dgm:pt modelId="{F9183BCB-8BB8-4F4E-8A28-DA693CF1A75B}" type="pres">
      <dgm:prSet presAssocID="{3993BA2B-A291-49E6-8B84-8B74734820CE}" presName="accentRepeatNode" presStyleLbl="solidFgAcc1" presStyleIdx="3" presStyleCnt="6"/>
      <dgm:spPr/>
    </dgm:pt>
    <dgm:pt modelId="{CBE0C42B-F4F7-4F12-8925-4774FB390B29}" type="pres">
      <dgm:prSet presAssocID="{D30CB7EA-E900-4FCC-92BD-04A889BBE671}" presName="text_5" presStyleLbl="node1" presStyleIdx="4" presStyleCnt="6">
        <dgm:presLayoutVars>
          <dgm:bulletEnabled val="1"/>
        </dgm:presLayoutVars>
      </dgm:prSet>
      <dgm:spPr/>
    </dgm:pt>
    <dgm:pt modelId="{B10683CB-08A6-4B2D-B951-E84A16C7DFE6}" type="pres">
      <dgm:prSet presAssocID="{D30CB7EA-E900-4FCC-92BD-04A889BBE671}" presName="accent_5" presStyleCnt="0"/>
      <dgm:spPr/>
    </dgm:pt>
    <dgm:pt modelId="{F6C80B42-E0D2-47BA-92C0-CFF8AEF0EDF8}" type="pres">
      <dgm:prSet presAssocID="{D30CB7EA-E900-4FCC-92BD-04A889BBE671}" presName="accentRepeatNode" presStyleLbl="solidFgAcc1" presStyleIdx="4" presStyleCnt="6"/>
      <dgm:spPr/>
    </dgm:pt>
    <dgm:pt modelId="{333BFE7A-E1F0-46BF-88D3-6F17D99A0325}" type="pres">
      <dgm:prSet presAssocID="{FFDF0FB9-9E42-4194-B5DD-B6E337982DC8}" presName="text_6" presStyleLbl="node1" presStyleIdx="5" presStyleCnt="6">
        <dgm:presLayoutVars>
          <dgm:bulletEnabled val="1"/>
        </dgm:presLayoutVars>
      </dgm:prSet>
      <dgm:spPr/>
    </dgm:pt>
    <dgm:pt modelId="{36EF12A5-B65E-4983-B02B-3C151351E291}" type="pres">
      <dgm:prSet presAssocID="{FFDF0FB9-9E42-4194-B5DD-B6E337982DC8}" presName="accent_6" presStyleCnt="0"/>
      <dgm:spPr/>
    </dgm:pt>
    <dgm:pt modelId="{4E61ED4E-8B27-4055-955F-1F3CFC68B909}" type="pres">
      <dgm:prSet presAssocID="{FFDF0FB9-9E42-4194-B5DD-B6E337982DC8}" presName="accentRepeatNode" presStyleLbl="solidFgAcc1" presStyleIdx="5" presStyleCnt="6"/>
      <dgm:spPr/>
    </dgm:pt>
  </dgm:ptLst>
  <dgm:cxnLst>
    <dgm:cxn modelId="{A1B04801-FAB3-4BCD-A821-70ED26BCA640}" srcId="{88B069BE-5BDC-496E-8536-95B448A2A273}" destId="{588CC585-D174-415E-BA6F-EAA2009171B3}" srcOrd="1" destOrd="0" parTransId="{F33CD341-0A08-4C2D-A9AC-240E5B303401}" sibTransId="{DE93E794-106E-4658-BF6A-598A79E62FB9}"/>
    <dgm:cxn modelId="{13486712-E0A2-4355-B41F-3E490614DB15}" type="presOf" srcId="{7F535B0A-2C78-4BFD-BC55-28BFA98C80FC}" destId="{9A863B46-2785-49E8-8F24-325E20186D46}" srcOrd="0" destOrd="0" presId="urn:microsoft.com/office/officeart/2008/layout/VerticalCurvedList"/>
    <dgm:cxn modelId="{90F8FE16-09D1-4FC9-8580-CA3C49021494}" type="presOf" srcId="{88B069BE-5BDC-496E-8536-95B448A2A273}" destId="{8567D5B2-3035-4875-B6C5-EB517FE0DADA}" srcOrd="0" destOrd="0" presId="urn:microsoft.com/office/officeart/2008/layout/VerticalCurvedList"/>
    <dgm:cxn modelId="{30C83122-E9A6-4B93-89B6-8332CE68991A}" type="presOf" srcId="{FFDF0FB9-9E42-4194-B5DD-B6E337982DC8}" destId="{333BFE7A-E1F0-46BF-88D3-6F17D99A0325}" srcOrd="0" destOrd="0" presId="urn:microsoft.com/office/officeart/2008/layout/VerticalCurvedList"/>
    <dgm:cxn modelId="{2184613E-4243-4C9D-9E0F-7A9837ADC653}" srcId="{88B069BE-5BDC-496E-8536-95B448A2A273}" destId="{C665E9E4-0A73-4ADE-89CF-21058BF45B22}" srcOrd="2" destOrd="0" parTransId="{29E4623E-72C0-477D-81C3-4064E4AD9AAE}" sibTransId="{29298B9F-EA6A-40F0-A380-441DF4396CA6}"/>
    <dgm:cxn modelId="{54DABC44-B454-4F93-B3DB-84A61792E05E}" srcId="{88B069BE-5BDC-496E-8536-95B448A2A273}" destId="{FFDF0FB9-9E42-4194-B5DD-B6E337982DC8}" srcOrd="5" destOrd="0" parTransId="{83DEA55D-C6EC-4B5F-A2CB-768BEBD51613}" sibTransId="{087EBAAE-DE98-41ED-851C-F3E17C604401}"/>
    <dgm:cxn modelId="{5155E446-7B82-4386-81BC-ADEE0B065504}" type="presOf" srcId="{C665E9E4-0A73-4ADE-89CF-21058BF45B22}" destId="{BC5250FC-F37B-4988-94DD-C946CF74D288}" srcOrd="0" destOrd="0" presId="urn:microsoft.com/office/officeart/2008/layout/VerticalCurvedList"/>
    <dgm:cxn modelId="{D1543B6A-5A17-4062-946E-EA34C88AD5A0}" type="presOf" srcId="{D30CB7EA-E900-4FCC-92BD-04A889BBE671}" destId="{CBE0C42B-F4F7-4F12-8925-4774FB390B29}" srcOrd="0" destOrd="0" presId="urn:microsoft.com/office/officeart/2008/layout/VerticalCurvedList"/>
    <dgm:cxn modelId="{73E27E4E-0660-4A12-BCB6-F0A5E8899406}" type="presOf" srcId="{588CC585-D174-415E-BA6F-EAA2009171B3}" destId="{15356AF3-DB46-46A6-8DE2-E06AE4894A1C}" srcOrd="0" destOrd="0" presId="urn:microsoft.com/office/officeart/2008/layout/VerticalCurvedList"/>
    <dgm:cxn modelId="{80156395-2FBD-4618-940A-0EE7AF0C6E6C}" srcId="{88B069BE-5BDC-496E-8536-95B448A2A273}" destId="{D30CB7EA-E900-4FCC-92BD-04A889BBE671}" srcOrd="4" destOrd="0" parTransId="{C98A4612-F571-427E-A7A9-8EDC712D6621}" sibTransId="{D60D1ECE-5FC1-4814-8FA5-AA45CB19EC60}"/>
    <dgm:cxn modelId="{C49A6998-6AEA-46DD-A4E5-0C4F8B04A635}" type="presOf" srcId="{3993BA2B-A291-49E6-8B84-8B74734820CE}" destId="{292ED3ED-57E5-4D77-A865-2C17A1E3E0EC}" srcOrd="0" destOrd="0" presId="urn:microsoft.com/office/officeart/2008/layout/VerticalCurvedList"/>
    <dgm:cxn modelId="{E7E510E1-7637-42E0-96C5-A4AC55E0746A}" srcId="{88B069BE-5BDC-496E-8536-95B448A2A273}" destId="{3993BA2B-A291-49E6-8B84-8B74734820CE}" srcOrd="3" destOrd="0" parTransId="{6DE2B707-FBB5-4026-A36A-5F0E5408E203}" sibTransId="{4581383B-EBC1-451D-9D0D-3E4A0DC74E93}"/>
    <dgm:cxn modelId="{DFA54FE4-A8B3-4EF9-BB79-9AAF20817474}" type="presOf" srcId="{044AC4C3-A882-41E2-B7F8-DA9C95F95FEF}" destId="{137EB8CC-E13B-4C7E-9209-978495A19BEE}" srcOrd="0" destOrd="0" presId="urn:microsoft.com/office/officeart/2008/layout/VerticalCurvedList"/>
    <dgm:cxn modelId="{5A899EEA-FFE0-421C-8CB4-F8248609341C}" srcId="{88B069BE-5BDC-496E-8536-95B448A2A273}" destId="{7F535B0A-2C78-4BFD-BC55-28BFA98C80FC}" srcOrd="0" destOrd="0" parTransId="{FF8D4352-801E-443F-943B-7B8D9FCBAE29}" sibTransId="{044AC4C3-A882-41E2-B7F8-DA9C95F95FEF}"/>
    <dgm:cxn modelId="{62396044-5176-4236-861E-39FF9EE15336}" type="presParOf" srcId="{8567D5B2-3035-4875-B6C5-EB517FE0DADA}" destId="{56EFCE89-0081-4E6E-87AD-92F0C3D45615}" srcOrd="0" destOrd="0" presId="urn:microsoft.com/office/officeart/2008/layout/VerticalCurvedList"/>
    <dgm:cxn modelId="{BFA6F60D-A63C-47B8-8980-689B4FCAC783}" type="presParOf" srcId="{56EFCE89-0081-4E6E-87AD-92F0C3D45615}" destId="{81084A91-B12D-4177-B8B2-D34004D83BD7}" srcOrd="0" destOrd="0" presId="urn:microsoft.com/office/officeart/2008/layout/VerticalCurvedList"/>
    <dgm:cxn modelId="{33C5447C-8D66-4FBF-BA65-87D1FA4ABAEB}" type="presParOf" srcId="{81084A91-B12D-4177-B8B2-D34004D83BD7}" destId="{9F3DE9F1-1710-45F9-B531-CEDBC97C8C01}" srcOrd="0" destOrd="0" presId="urn:microsoft.com/office/officeart/2008/layout/VerticalCurvedList"/>
    <dgm:cxn modelId="{D96141A2-2A03-4D09-AA3F-B64978DC7523}" type="presParOf" srcId="{81084A91-B12D-4177-B8B2-D34004D83BD7}" destId="{137EB8CC-E13B-4C7E-9209-978495A19BEE}" srcOrd="1" destOrd="0" presId="urn:microsoft.com/office/officeart/2008/layout/VerticalCurvedList"/>
    <dgm:cxn modelId="{0B272BDC-EDFB-4BAC-ACBE-4D055B955DC9}" type="presParOf" srcId="{81084A91-B12D-4177-B8B2-D34004D83BD7}" destId="{0D976D7E-B501-47F3-B2BC-6CA4D640C6C1}" srcOrd="2" destOrd="0" presId="urn:microsoft.com/office/officeart/2008/layout/VerticalCurvedList"/>
    <dgm:cxn modelId="{1F8D4F85-EDAF-4720-B7B0-A6FC089E46B9}" type="presParOf" srcId="{81084A91-B12D-4177-B8B2-D34004D83BD7}" destId="{4FA8BE88-1FAA-41C4-B30A-B8DC5292F7DE}" srcOrd="3" destOrd="0" presId="urn:microsoft.com/office/officeart/2008/layout/VerticalCurvedList"/>
    <dgm:cxn modelId="{EE94B424-847B-4DE7-9560-BA0DE3D6C0C0}" type="presParOf" srcId="{56EFCE89-0081-4E6E-87AD-92F0C3D45615}" destId="{9A863B46-2785-49E8-8F24-325E20186D46}" srcOrd="1" destOrd="0" presId="urn:microsoft.com/office/officeart/2008/layout/VerticalCurvedList"/>
    <dgm:cxn modelId="{182B5BF4-5004-4708-870B-D9040C707635}" type="presParOf" srcId="{56EFCE89-0081-4E6E-87AD-92F0C3D45615}" destId="{CA8F47A7-5A6F-403B-A38A-8A29AF5C7C2F}" srcOrd="2" destOrd="0" presId="urn:microsoft.com/office/officeart/2008/layout/VerticalCurvedList"/>
    <dgm:cxn modelId="{3E7EA59F-4C05-4D68-829E-EB6DCDAF75E9}" type="presParOf" srcId="{CA8F47A7-5A6F-403B-A38A-8A29AF5C7C2F}" destId="{9291E087-D6FD-433A-8F8C-197457DA1F29}" srcOrd="0" destOrd="0" presId="urn:microsoft.com/office/officeart/2008/layout/VerticalCurvedList"/>
    <dgm:cxn modelId="{7F14062F-E0F7-4861-8D9E-4D89538CD66D}" type="presParOf" srcId="{56EFCE89-0081-4E6E-87AD-92F0C3D45615}" destId="{15356AF3-DB46-46A6-8DE2-E06AE4894A1C}" srcOrd="3" destOrd="0" presId="urn:microsoft.com/office/officeart/2008/layout/VerticalCurvedList"/>
    <dgm:cxn modelId="{ADF3CB6E-B4C9-4776-9860-CCA09A81D143}" type="presParOf" srcId="{56EFCE89-0081-4E6E-87AD-92F0C3D45615}" destId="{DC3C8070-0817-4DE6-8FA0-D9BEC11D210F}" srcOrd="4" destOrd="0" presId="urn:microsoft.com/office/officeart/2008/layout/VerticalCurvedList"/>
    <dgm:cxn modelId="{2854E868-63F9-4100-A592-22C514D3E59A}" type="presParOf" srcId="{DC3C8070-0817-4DE6-8FA0-D9BEC11D210F}" destId="{F6259AAE-F64F-4C3A-BFF8-22AD1099ECB8}" srcOrd="0" destOrd="0" presId="urn:microsoft.com/office/officeart/2008/layout/VerticalCurvedList"/>
    <dgm:cxn modelId="{96CEBEE8-097B-4E85-B094-B3A1BF7BC645}" type="presParOf" srcId="{56EFCE89-0081-4E6E-87AD-92F0C3D45615}" destId="{BC5250FC-F37B-4988-94DD-C946CF74D288}" srcOrd="5" destOrd="0" presId="urn:microsoft.com/office/officeart/2008/layout/VerticalCurvedList"/>
    <dgm:cxn modelId="{98A062F5-99AA-47BB-9F3A-6F9D98E54657}" type="presParOf" srcId="{56EFCE89-0081-4E6E-87AD-92F0C3D45615}" destId="{0B6EF353-4DFB-40E3-9411-B361D2F29C7D}" srcOrd="6" destOrd="0" presId="urn:microsoft.com/office/officeart/2008/layout/VerticalCurvedList"/>
    <dgm:cxn modelId="{3C4A0EA4-9E81-4CD8-9CF1-43A8CD5E8287}" type="presParOf" srcId="{0B6EF353-4DFB-40E3-9411-B361D2F29C7D}" destId="{90FF6C3F-02C2-40F3-8285-AE7C9AD4ACBC}" srcOrd="0" destOrd="0" presId="urn:microsoft.com/office/officeart/2008/layout/VerticalCurvedList"/>
    <dgm:cxn modelId="{C9D43243-2A5D-405E-93C3-B4C9F173EBE5}" type="presParOf" srcId="{56EFCE89-0081-4E6E-87AD-92F0C3D45615}" destId="{292ED3ED-57E5-4D77-A865-2C17A1E3E0EC}" srcOrd="7" destOrd="0" presId="urn:microsoft.com/office/officeart/2008/layout/VerticalCurvedList"/>
    <dgm:cxn modelId="{BB36ECA3-C02A-493B-9626-AC3C597201E9}" type="presParOf" srcId="{56EFCE89-0081-4E6E-87AD-92F0C3D45615}" destId="{6F320C91-A06C-4E01-BEE4-9358059E6C45}" srcOrd="8" destOrd="0" presId="urn:microsoft.com/office/officeart/2008/layout/VerticalCurvedList"/>
    <dgm:cxn modelId="{832B1BD2-1E91-4736-9BC4-1E492029B251}" type="presParOf" srcId="{6F320C91-A06C-4E01-BEE4-9358059E6C45}" destId="{F9183BCB-8BB8-4F4E-8A28-DA693CF1A75B}" srcOrd="0" destOrd="0" presId="urn:microsoft.com/office/officeart/2008/layout/VerticalCurvedList"/>
    <dgm:cxn modelId="{EA7B252A-28D3-40DF-8B3E-2621BE7D6546}" type="presParOf" srcId="{56EFCE89-0081-4E6E-87AD-92F0C3D45615}" destId="{CBE0C42B-F4F7-4F12-8925-4774FB390B29}" srcOrd="9" destOrd="0" presId="urn:microsoft.com/office/officeart/2008/layout/VerticalCurvedList"/>
    <dgm:cxn modelId="{EA2E2CFA-388E-4F0B-8B40-3BFEA1FAD81B}" type="presParOf" srcId="{56EFCE89-0081-4E6E-87AD-92F0C3D45615}" destId="{B10683CB-08A6-4B2D-B951-E84A16C7DFE6}" srcOrd="10" destOrd="0" presId="urn:microsoft.com/office/officeart/2008/layout/VerticalCurvedList"/>
    <dgm:cxn modelId="{A3759C40-BAE0-4B5B-91D5-5BE801162736}" type="presParOf" srcId="{B10683CB-08A6-4B2D-B951-E84A16C7DFE6}" destId="{F6C80B42-E0D2-47BA-92C0-CFF8AEF0EDF8}" srcOrd="0" destOrd="0" presId="urn:microsoft.com/office/officeart/2008/layout/VerticalCurvedList"/>
    <dgm:cxn modelId="{19A7379A-09FB-41FD-992F-355223072327}" type="presParOf" srcId="{56EFCE89-0081-4E6E-87AD-92F0C3D45615}" destId="{333BFE7A-E1F0-46BF-88D3-6F17D99A0325}" srcOrd="11" destOrd="0" presId="urn:microsoft.com/office/officeart/2008/layout/VerticalCurvedList"/>
    <dgm:cxn modelId="{E49348C4-904A-4D17-84D1-C5DE6D57816B}" type="presParOf" srcId="{56EFCE89-0081-4E6E-87AD-92F0C3D45615}" destId="{36EF12A5-B65E-4983-B02B-3C151351E291}" srcOrd="12" destOrd="0" presId="urn:microsoft.com/office/officeart/2008/layout/VerticalCurvedList"/>
    <dgm:cxn modelId="{0E9BCC1D-F764-4C85-B0FA-444B34C8DD79}" type="presParOf" srcId="{36EF12A5-B65E-4983-B02B-3C151351E291}" destId="{4E61ED4E-8B27-4055-955F-1F3CFC68B90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C18653-9B27-4351-802D-A63DCC6D3E45}" type="doc">
      <dgm:prSet loTypeId="urn:microsoft.com/office/officeart/2005/8/layout/radial5" loCatId="relationship" qsTypeId="urn:microsoft.com/office/officeart/2005/8/quickstyle/simple5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F2913AD4-200F-40DA-986C-ACD36C7E1C20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rtl="1"/>
          <a:r>
            <a:rPr lang="fa-I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مركز اقتصادي</a:t>
          </a:r>
          <a:endParaRPr 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B912CFC8-C748-4045-8A14-4DAC4D0B0553}" type="parTrans" cxnId="{2023EEA9-7928-4562-BE19-8F58DF9E94AB}">
      <dgm:prSet/>
      <dgm:spPr/>
      <dgm:t>
        <a:bodyPr/>
        <a:lstStyle/>
        <a:p>
          <a:pPr rtl="1"/>
          <a:endParaRPr 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2FB175A0-8909-4B1E-B3ED-71535C3801A6}" type="sibTrans" cxnId="{2023EEA9-7928-4562-BE19-8F58DF9E94AB}">
      <dgm:prSet/>
      <dgm:spPr/>
      <dgm:t>
        <a:bodyPr/>
        <a:lstStyle/>
        <a:p>
          <a:pPr rtl="1"/>
          <a:endParaRPr 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971B3B72-9CA5-48C7-8FFE-AFF07D40E5EA}">
      <dgm:prSet phldrT="[Text]"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9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</a:gradFill>
      </dgm:spPr>
      <dgm:t>
        <a:bodyPr/>
        <a:lstStyle/>
        <a:p>
          <a:pPr rtl="1"/>
          <a:r>
            <a:rPr lang="fa-I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توليد صنعتي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9AF40C7E-2B33-47F6-9840-94AFF0B4F5E8}" type="parTrans" cxnId="{CF4506BE-B193-42F1-B504-420F30BE1B20}">
      <dgm:prSet custT="1"/>
      <dgm:spPr/>
      <dgm:t>
        <a:bodyPr/>
        <a:lstStyle/>
        <a:p>
          <a:pPr rtl="1"/>
          <a:endParaRPr 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0DB00CB6-F3B5-4140-B2C4-3430A591FE8C}" type="sibTrans" cxnId="{CF4506BE-B193-42F1-B504-420F30BE1B20}">
      <dgm:prSet/>
      <dgm:spPr/>
      <dgm:t>
        <a:bodyPr/>
        <a:lstStyle/>
        <a:p>
          <a:pPr rtl="1"/>
          <a:endParaRPr 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CA42AA0C-A899-497D-94BB-6B94B40C8313}">
      <dgm:prSet phldrT="[Text]"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9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</a:gradFill>
      </dgm:spPr>
      <dgm:t>
        <a:bodyPr/>
        <a:lstStyle/>
        <a:p>
          <a:pPr rtl="1"/>
          <a:r>
            <a:rPr lang="fa-I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تجارت</a:t>
          </a:r>
          <a:endParaRPr 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C6AE2C59-69B6-4CB6-BFAB-ED0A6D413497}" type="parTrans" cxnId="{44E08EBC-C856-4A1E-BCF5-3DDD120B0434}">
      <dgm:prSet custT="1"/>
      <dgm:spPr/>
      <dgm:t>
        <a:bodyPr/>
        <a:lstStyle/>
        <a:p>
          <a:pPr rtl="1"/>
          <a:endParaRPr 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5C36012B-AC8C-441B-B332-377F738A3734}" type="sibTrans" cxnId="{44E08EBC-C856-4A1E-BCF5-3DDD120B0434}">
      <dgm:prSet/>
      <dgm:spPr/>
      <dgm:t>
        <a:bodyPr/>
        <a:lstStyle/>
        <a:p>
          <a:pPr rtl="1"/>
          <a:endParaRPr 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59F68AAD-BE16-4C47-BD93-1F6698807C5C}">
      <dgm:prSet phldrT="[Text]" custT="1"/>
      <dgm:spPr>
        <a:gradFill flip="none"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9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  <a:tileRect/>
        </a:gradFill>
      </dgm:spPr>
      <dgm:t>
        <a:bodyPr/>
        <a:lstStyle/>
        <a:p>
          <a:pPr rtl="1"/>
          <a:r>
            <a:rPr lang="fa-I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خدمات مالي و بيمه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70BD324C-DFD6-4E08-BE01-5849E8977F99}" type="parTrans" cxnId="{CF497285-7796-44EB-81E0-D4C99C342CEA}">
      <dgm:prSet custT="1"/>
      <dgm:spPr/>
      <dgm:t>
        <a:bodyPr/>
        <a:lstStyle/>
        <a:p>
          <a:pPr rtl="1"/>
          <a:endParaRPr 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5F8EC1E2-54B1-4E0F-8339-457F44DDD349}" type="sibTrans" cxnId="{CF497285-7796-44EB-81E0-D4C99C342CEA}">
      <dgm:prSet/>
      <dgm:spPr/>
      <dgm:t>
        <a:bodyPr/>
        <a:lstStyle/>
        <a:p>
          <a:pPr rtl="1"/>
          <a:endParaRPr 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F09A21EF-F646-43EF-BF3A-B2EC9BBC33BD}">
      <dgm:prSet phldrT="[Text]"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9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</a:gradFill>
      </dgm:spPr>
      <dgm:t>
        <a:bodyPr/>
        <a:lstStyle/>
        <a:p>
          <a:pPr rtl="1"/>
          <a:r>
            <a:rPr lang="fa-I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نوآوري و فناوري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CBD09CA1-4A6A-40EF-BE6D-479D9EF19E54}" type="parTrans" cxnId="{396A2A72-A69B-4594-959A-580053F72567}">
      <dgm:prSet custT="1"/>
      <dgm:spPr/>
      <dgm:t>
        <a:bodyPr/>
        <a:lstStyle/>
        <a:p>
          <a:pPr rtl="1"/>
          <a:endParaRPr 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CBAF989-421C-4ADA-9C17-FE50A1ACB24D}" type="sibTrans" cxnId="{396A2A72-A69B-4594-959A-580053F72567}">
      <dgm:prSet/>
      <dgm:spPr/>
      <dgm:t>
        <a:bodyPr/>
        <a:lstStyle/>
        <a:p>
          <a:pPr rtl="1"/>
          <a:endParaRPr 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25D4F9-9C61-40FB-A94E-AAFE07BF44E9}">
      <dgm:prSet phldrT="[Text]"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9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</a:gradFill>
      </dgm:spPr>
      <dgm:t>
        <a:bodyPr/>
        <a:lstStyle/>
        <a:p>
          <a:pPr rtl="1"/>
          <a:r>
            <a:rPr lang="fa-I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انرژي</a:t>
          </a:r>
          <a:endParaRPr 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B680BE34-B26D-46F1-809D-C8F17A859BC6}" type="parTrans" cxnId="{B2B5FE41-2738-406F-B94E-98ABBF35CE9F}">
      <dgm:prSet custT="1"/>
      <dgm:spPr/>
      <dgm:t>
        <a:bodyPr/>
        <a:lstStyle/>
        <a:p>
          <a:pPr rtl="1"/>
          <a:endParaRPr 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50110F-6D92-4B20-B2D1-7536F43539BD}" type="sibTrans" cxnId="{B2B5FE41-2738-406F-B94E-98ABBF35CE9F}">
      <dgm:prSet/>
      <dgm:spPr/>
      <dgm:t>
        <a:bodyPr/>
        <a:lstStyle/>
        <a:p>
          <a:pPr rtl="1"/>
          <a:endParaRPr 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73C2F3-8DBA-4AFC-9B2B-E0A07F16BF64}">
      <dgm:prSet phldrT="[Text]"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9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</a:gradFill>
      </dgm:spPr>
      <dgm:t>
        <a:bodyPr/>
        <a:lstStyle/>
        <a:p>
          <a:pPr rtl="1"/>
          <a:r>
            <a:rPr lang="fa-I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خدمات داده و ديجيتال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D23AA577-E399-4F08-AD0E-3086776D7848}" type="parTrans" cxnId="{1D332562-F4FA-44E1-8B10-EE059E45F037}">
      <dgm:prSet custT="1"/>
      <dgm:spPr/>
      <dgm:t>
        <a:bodyPr/>
        <a:lstStyle/>
        <a:p>
          <a:pPr rtl="1"/>
          <a:endParaRPr lang="en-US" sz="2400">
            <a:solidFill>
              <a:schemeClr val="tx1"/>
            </a:solidFill>
          </a:endParaRPr>
        </a:p>
      </dgm:t>
    </dgm:pt>
    <dgm:pt modelId="{3DB0D624-0A25-4A35-9E9C-85E61CB39485}" type="sibTrans" cxnId="{1D332562-F4FA-44E1-8B10-EE059E45F037}">
      <dgm:prSet/>
      <dgm:spPr/>
      <dgm:t>
        <a:bodyPr/>
        <a:lstStyle/>
        <a:p>
          <a:pPr rtl="1"/>
          <a:endParaRPr lang="en-US" sz="2400">
            <a:solidFill>
              <a:schemeClr val="tx1"/>
            </a:solidFill>
          </a:endParaRPr>
        </a:p>
      </dgm:t>
    </dgm:pt>
    <dgm:pt modelId="{FA1D926F-7345-4DA3-9455-8E7B744DCE24}">
      <dgm:prSet phldrT="[Text]"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9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</a:gradFill>
      </dgm:spPr>
      <dgm:t>
        <a:bodyPr/>
        <a:lstStyle/>
        <a:p>
          <a:pPr rtl="1"/>
          <a:r>
            <a:rPr lang="fa-I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خدمات لجستيك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3424DFFA-100B-428D-851D-B8CE422D9C8C}" type="parTrans" cxnId="{889F0A08-014D-4378-A9B6-235C502FA6C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ABC11BE-1A5B-436C-B8BA-BE81F3F5A624}" type="sibTrans" cxnId="{889F0A08-014D-4378-A9B6-235C502FA6C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A84EDA1-DAD5-4E4A-ADEB-B63BF3FE18A2}" type="pres">
      <dgm:prSet presAssocID="{B6C18653-9B27-4351-802D-A63DCC6D3E4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ED8C672-AB9D-4267-A7C0-01AAA0728BDE}" type="pres">
      <dgm:prSet presAssocID="{F2913AD4-200F-40DA-986C-ACD36C7E1C20}" presName="centerShape" presStyleLbl="node0" presStyleIdx="0" presStyleCnt="1"/>
      <dgm:spPr/>
    </dgm:pt>
    <dgm:pt modelId="{7CBAAFEC-7BD0-44E6-B116-ABEB50FEA9AA}" type="pres">
      <dgm:prSet presAssocID="{9AF40C7E-2B33-47F6-9840-94AFF0B4F5E8}" presName="parTrans" presStyleLbl="sibTrans2D1" presStyleIdx="0" presStyleCnt="7"/>
      <dgm:spPr/>
    </dgm:pt>
    <dgm:pt modelId="{AC8FEDE1-688D-46A3-ADB1-7A410C426164}" type="pres">
      <dgm:prSet presAssocID="{9AF40C7E-2B33-47F6-9840-94AFF0B4F5E8}" presName="connectorText" presStyleLbl="sibTrans2D1" presStyleIdx="0" presStyleCnt="7"/>
      <dgm:spPr/>
    </dgm:pt>
    <dgm:pt modelId="{C8869519-6C15-4961-82CE-44241AB4273F}" type="pres">
      <dgm:prSet presAssocID="{971B3B72-9CA5-48C7-8FFE-AFF07D40E5EA}" presName="node" presStyleLbl="node1" presStyleIdx="0" presStyleCnt="7">
        <dgm:presLayoutVars>
          <dgm:bulletEnabled val="1"/>
        </dgm:presLayoutVars>
      </dgm:prSet>
      <dgm:spPr/>
    </dgm:pt>
    <dgm:pt modelId="{E0C06FEE-C5DD-42E4-8292-452428F13A12}" type="pres">
      <dgm:prSet presAssocID="{C6AE2C59-69B6-4CB6-BFAB-ED0A6D413497}" presName="parTrans" presStyleLbl="sibTrans2D1" presStyleIdx="1" presStyleCnt="7"/>
      <dgm:spPr/>
    </dgm:pt>
    <dgm:pt modelId="{A7209F07-2A8A-49C8-980F-C4025BC60F8C}" type="pres">
      <dgm:prSet presAssocID="{C6AE2C59-69B6-4CB6-BFAB-ED0A6D413497}" presName="connectorText" presStyleLbl="sibTrans2D1" presStyleIdx="1" presStyleCnt="7"/>
      <dgm:spPr/>
    </dgm:pt>
    <dgm:pt modelId="{3E513B6D-787A-412C-A1C2-585DDFBD6428}" type="pres">
      <dgm:prSet presAssocID="{CA42AA0C-A899-497D-94BB-6B94B40C8313}" presName="node" presStyleLbl="node1" presStyleIdx="1" presStyleCnt="7">
        <dgm:presLayoutVars>
          <dgm:bulletEnabled val="1"/>
        </dgm:presLayoutVars>
      </dgm:prSet>
      <dgm:spPr/>
    </dgm:pt>
    <dgm:pt modelId="{30E64648-4B34-4ABC-92C3-AE8F9CB1D11D}" type="pres">
      <dgm:prSet presAssocID="{70BD324C-DFD6-4E08-BE01-5849E8977F99}" presName="parTrans" presStyleLbl="sibTrans2D1" presStyleIdx="2" presStyleCnt="7"/>
      <dgm:spPr/>
    </dgm:pt>
    <dgm:pt modelId="{BD31967D-40F7-4F60-95FF-DE97588A8344}" type="pres">
      <dgm:prSet presAssocID="{70BD324C-DFD6-4E08-BE01-5849E8977F99}" presName="connectorText" presStyleLbl="sibTrans2D1" presStyleIdx="2" presStyleCnt="7"/>
      <dgm:spPr/>
    </dgm:pt>
    <dgm:pt modelId="{4C820CB9-C9FF-4B2D-81EB-91F1BD02C5F7}" type="pres">
      <dgm:prSet presAssocID="{59F68AAD-BE16-4C47-BD93-1F6698807C5C}" presName="node" presStyleLbl="node1" presStyleIdx="2" presStyleCnt="7">
        <dgm:presLayoutVars>
          <dgm:bulletEnabled val="1"/>
        </dgm:presLayoutVars>
      </dgm:prSet>
      <dgm:spPr/>
    </dgm:pt>
    <dgm:pt modelId="{96C43DEB-E7D9-45FB-B6E5-30453E9F2D37}" type="pres">
      <dgm:prSet presAssocID="{CBD09CA1-4A6A-40EF-BE6D-479D9EF19E54}" presName="parTrans" presStyleLbl="sibTrans2D1" presStyleIdx="3" presStyleCnt="7"/>
      <dgm:spPr/>
    </dgm:pt>
    <dgm:pt modelId="{1FDEF022-D1EE-4C7D-8994-CD0095126B49}" type="pres">
      <dgm:prSet presAssocID="{CBD09CA1-4A6A-40EF-BE6D-479D9EF19E54}" presName="connectorText" presStyleLbl="sibTrans2D1" presStyleIdx="3" presStyleCnt="7"/>
      <dgm:spPr/>
    </dgm:pt>
    <dgm:pt modelId="{7EA9DDE3-2880-4FDE-8D05-B04431E27EAB}" type="pres">
      <dgm:prSet presAssocID="{F09A21EF-F646-43EF-BF3A-B2EC9BBC33BD}" presName="node" presStyleLbl="node1" presStyleIdx="3" presStyleCnt="7">
        <dgm:presLayoutVars>
          <dgm:bulletEnabled val="1"/>
        </dgm:presLayoutVars>
      </dgm:prSet>
      <dgm:spPr/>
    </dgm:pt>
    <dgm:pt modelId="{F304DDF5-EA14-48F1-8639-7B332645D8F4}" type="pres">
      <dgm:prSet presAssocID="{B680BE34-B26D-46F1-809D-C8F17A859BC6}" presName="parTrans" presStyleLbl="sibTrans2D1" presStyleIdx="4" presStyleCnt="7"/>
      <dgm:spPr/>
    </dgm:pt>
    <dgm:pt modelId="{8E67B51E-F1A6-4545-A64E-015DF6FF78F8}" type="pres">
      <dgm:prSet presAssocID="{B680BE34-B26D-46F1-809D-C8F17A859BC6}" presName="connectorText" presStyleLbl="sibTrans2D1" presStyleIdx="4" presStyleCnt="7"/>
      <dgm:spPr/>
    </dgm:pt>
    <dgm:pt modelId="{AFF179C3-E6E7-433C-BF50-B9B8F9D0B814}" type="pres">
      <dgm:prSet presAssocID="{6825D4F9-9C61-40FB-A94E-AAFE07BF44E9}" presName="node" presStyleLbl="node1" presStyleIdx="4" presStyleCnt="7">
        <dgm:presLayoutVars>
          <dgm:bulletEnabled val="1"/>
        </dgm:presLayoutVars>
      </dgm:prSet>
      <dgm:spPr/>
    </dgm:pt>
    <dgm:pt modelId="{7803A6D4-09BD-47B1-8923-A86C32D5F618}" type="pres">
      <dgm:prSet presAssocID="{D23AA577-E399-4F08-AD0E-3086776D7848}" presName="parTrans" presStyleLbl="sibTrans2D1" presStyleIdx="5" presStyleCnt="7"/>
      <dgm:spPr/>
    </dgm:pt>
    <dgm:pt modelId="{1C7D9A27-2406-44C8-AC11-71A47D675D36}" type="pres">
      <dgm:prSet presAssocID="{D23AA577-E399-4F08-AD0E-3086776D7848}" presName="connectorText" presStyleLbl="sibTrans2D1" presStyleIdx="5" presStyleCnt="7"/>
      <dgm:spPr/>
    </dgm:pt>
    <dgm:pt modelId="{CA79EA40-E185-41A8-A986-CA7179A0850D}" type="pres">
      <dgm:prSet presAssocID="{B773C2F3-8DBA-4AFC-9B2B-E0A07F16BF64}" presName="node" presStyleLbl="node1" presStyleIdx="5" presStyleCnt="7">
        <dgm:presLayoutVars>
          <dgm:bulletEnabled val="1"/>
        </dgm:presLayoutVars>
      </dgm:prSet>
      <dgm:spPr/>
    </dgm:pt>
    <dgm:pt modelId="{849BDCD4-F6F0-4127-B1E7-5BC5B63C8D7F}" type="pres">
      <dgm:prSet presAssocID="{3424DFFA-100B-428D-851D-B8CE422D9C8C}" presName="parTrans" presStyleLbl="sibTrans2D1" presStyleIdx="6" presStyleCnt="7"/>
      <dgm:spPr/>
    </dgm:pt>
    <dgm:pt modelId="{27823609-7A27-4660-A715-D409720454FE}" type="pres">
      <dgm:prSet presAssocID="{3424DFFA-100B-428D-851D-B8CE422D9C8C}" presName="connectorText" presStyleLbl="sibTrans2D1" presStyleIdx="6" presStyleCnt="7"/>
      <dgm:spPr/>
    </dgm:pt>
    <dgm:pt modelId="{F37144AC-ED12-4E1A-BFC4-1A1106320CAF}" type="pres">
      <dgm:prSet presAssocID="{FA1D926F-7345-4DA3-9455-8E7B744DCE24}" presName="node" presStyleLbl="node1" presStyleIdx="6" presStyleCnt="7">
        <dgm:presLayoutVars>
          <dgm:bulletEnabled val="1"/>
        </dgm:presLayoutVars>
      </dgm:prSet>
      <dgm:spPr/>
    </dgm:pt>
  </dgm:ptLst>
  <dgm:cxnLst>
    <dgm:cxn modelId="{889F0A08-014D-4378-A9B6-235C502FA6CB}" srcId="{F2913AD4-200F-40DA-986C-ACD36C7E1C20}" destId="{FA1D926F-7345-4DA3-9455-8E7B744DCE24}" srcOrd="6" destOrd="0" parTransId="{3424DFFA-100B-428D-851D-B8CE422D9C8C}" sibTransId="{9ABC11BE-1A5B-436C-B8BA-BE81F3F5A624}"/>
    <dgm:cxn modelId="{5375620B-39E5-4ABC-B3C8-6E3BDB3E4E14}" type="presOf" srcId="{CA42AA0C-A899-497D-94BB-6B94B40C8313}" destId="{3E513B6D-787A-412C-A1C2-585DDFBD6428}" srcOrd="0" destOrd="0" presId="urn:microsoft.com/office/officeart/2005/8/layout/radial5"/>
    <dgm:cxn modelId="{F5110E14-0F45-4E2F-87BD-2CE79694057B}" type="presOf" srcId="{C6AE2C59-69B6-4CB6-BFAB-ED0A6D413497}" destId="{E0C06FEE-C5DD-42E4-8292-452428F13A12}" srcOrd="0" destOrd="0" presId="urn:microsoft.com/office/officeart/2005/8/layout/radial5"/>
    <dgm:cxn modelId="{52EDBC17-AF32-4504-8D95-2543006672DD}" type="presOf" srcId="{F09A21EF-F646-43EF-BF3A-B2EC9BBC33BD}" destId="{7EA9DDE3-2880-4FDE-8D05-B04431E27EAB}" srcOrd="0" destOrd="0" presId="urn:microsoft.com/office/officeart/2005/8/layout/radial5"/>
    <dgm:cxn modelId="{D292CC37-5E86-426B-B7C2-BA04F81C3F30}" type="presOf" srcId="{9AF40C7E-2B33-47F6-9840-94AFF0B4F5E8}" destId="{AC8FEDE1-688D-46A3-ADB1-7A410C426164}" srcOrd="1" destOrd="0" presId="urn:microsoft.com/office/officeart/2005/8/layout/radial5"/>
    <dgm:cxn modelId="{B2B5FE41-2738-406F-B94E-98ABBF35CE9F}" srcId="{F2913AD4-200F-40DA-986C-ACD36C7E1C20}" destId="{6825D4F9-9C61-40FB-A94E-AAFE07BF44E9}" srcOrd="4" destOrd="0" parTransId="{B680BE34-B26D-46F1-809D-C8F17A859BC6}" sibTransId="{CB50110F-6D92-4B20-B2D1-7536F43539BD}"/>
    <dgm:cxn modelId="{1D332562-F4FA-44E1-8B10-EE059E45F037}" srcId="{F2913AD4-200F-40DA-986C-ACD36C7E1C20}" destId="{B773C2F3-8DBA-4AFC-9B2B-E0A07F16BF64}" srcOrd="5" destOrd="0" parTransId="{D23AA577-E399-4F08-AD0E-3086776D7848}" sibTransId="{3DB0D624-0A25-4A35-9E9C-85E61CB39485}"/>
    <dgm:cxn modelId="{A27DC242-0C9F-412B-8634-A4D43C4C5765}" type="presOf" srcId="{FA1D926F-7345-4DA3-9455-8E7B744DCE24}" destId="{F37144AC-ED12-4E1A-BFC4-1A1106320CAF}" srcOrd="0" destOrd="0" presId="urn:microsoft.com/office/officeart/2005/8/layout/radial5"/>
    <dgm:cxn modelId="{9B8CE662-3666-4982-B5AC-632B9E56444C}" type="presOf" srcId="{9AF40C7E-2B33-47F6-9840-94AFF0B4F5E8}" destId="{7CBAAFEC-7BD0-44E6-B116-ABEB50FEA9AA}" srcOrd="0" destOrd="0" presId="urn:microsoft.com/office/officeart/2005/8/layout/radial5"/>
    <dgm:cxn modelId="{8FBD6063-88B0-4801-87EA-30FDCA8140B6}" type="presOf" srcId="{59F68AAD-BE16-4C47-BD93-1F6698807C5C}" destId="{4C820CB9-C9FF-4B2D-81EB-91F1BD02C5F7}" srcOrd="0" destOrd="0" presId="urn:microsoft.com/office/officeart/2005/8/layout/radial5"/>
    <dgm:cxn modelId="{C7DD9368-91AD-474B-BFC6-418C8718EA8E}" type="presOf" srcId="{F2913AD4-200F-40DA-986C-ACD36C7E1C20}" destId="{0ED8C672-AB9D-4267-A7C0-01AAA0728BDE}" srcOrd="0" destOrd="0" presId="urn:microsoft.com/office/officeart/2005/8/layout/radial5"/>
    <dgm:cxn modelId="{B8606869-5EA8-4090-B021-5D96E7121EC4}" type="presOf" srcId="{70BD324C-DFD6-4E08-BE01-5849E8977F99}" destId="{BD31967D-40F7-4F60-95FF-DE97588A8344}" srcOrd="1" destOrd="0" presId="urn:microsoft.com/office/officeart/2005/8/layout/radial5"/>
    <dgm:cxn modelId="{C7DF354B-71D3-4311-A1C2-81F84B1AD818}" type="presOf" srcId="{D23AA577-E399-4F08-AD0E-3086776D7848}" destId="{7803A6D4-09BD-47B1-8923-A86C32D5F618}" srcOrd="0" destOrd="0" presId="urn:microsoft.com/office/officeart/2005/8/layout/radial5"/>
    <dgm:cxn modelId="{007F026E-E86F-49B3-999C-12D1F624B12D}" type="presOf" srcId="{B680BE34-B26D-46F1-809D-C8F17A859BC6}" destId="{F304DDF5-EA14-48F1-8639-7B332645D8F4}" srcOrd="0" destOrd="0" presId="urn:microsoft.com/office/officeart/2005/8/layout/radial5"/>
    <dgm:cxn modelId="{DA362A6F-C0BA-4A52-8AAE-B1790FB59C35}" type="presOf" srcId="{70BD324C-DFD6-4E08-BE01-5849E8977F99}" destId="{30E64648-4B34-4ABC-92C3-AE8F9CB1D11D}" srcOrd="0" destOrd="0" presId="urn:microsoft.com/office/officeart/2005/8/layout/radial5"/>
    <dgm:cxn modelId="{9F565451-FB90-4E09-B800-81E94B15779D}" type="presOf" srcId="{6825D4F9-9C61-40FB-A94E-AAFE07BF44E9}" destId="{AFF179C3-E6E7-433C-BF50-B9B8F9D0B814}" srcOrd="0" destOrd="0" presId="urn:microsoft.com/office/officeart/2005/8/layout/radial5"/>
    <dgm:cxn modelId="{396A2A72-A69B-4594-959A-580053F72567}" srcId="{F2913AD4-200F-40DA-986C-ACD36C7E1C20}" destId="{F09A21EF-F646-43EF-BF3A-B2EC9BBC33BD}" srcOrd="3" destOrd="0" parTransId="{CBD09CA1-4A6A-40EF-BE6D-479D9EF19E54}" sibTransId="{CCBAF989-421C-4ADA-9C17-FE50A1ACB24D}"/>
    <dgm:cxn modelId="{BF22737B-2704-4AA5-9B06-0F49B2621FCF}" type="presOf" srcId="{B773C2F3-8DBA-4AFC-9B2B-E0A07F16BF64}" destId="{CA79EA40-E185-41A8-A986-CA7179A0850D}" srcOrd="0" destOrd="0" presId="urn:microsoft.com/office/officeart/2005/8/layout/radial5"/>
    <dgm:cxn modelId="{1BF2267C-3B2C-461A-AE97-8E6B308B14A6}" type="presOf" srcId="{D23AA577-E399-4F08-AD0E-3086776D7848}" destId="{1C7D9A27-2406-44C8-AC11-71A47D675D36}" srcOrd="1" destOrd="0" presId="urn:microsoft.com/office/officeart/2005/8/layout/radial5"/>
    <dgm:cxn modelId="{AB34E981-D8FC-40CC-9656-3CD3407D0E63}" type="presOf" srcId="{B6C18653-9B27-4351-802D-A63DCC6D3E45}" destId="{3A84EDA1-DAD5-4E4A-ADEB-B63BF3FE18A2}" srcOrd="0" destOrd="0" presId="urn:microsoft.com/office/officeart/2005/8/layout/radial5"/>
    <dgm:cxn modelId="{C58B1883-2F42-49F9-B0D6-B55FEAF645BC}" type="presOf" srcId="{CBD09CA1-4A6A-40EF-BE6D-479D9EF19E54}" destId="{96C43DEB-E7D9-45FB-B6E5-30453E9F2D37}" srcOrd="0" destOrd="0" presId="urn:microsoft.com/office/officeart/2005/8/layout/radial5"/>
    <dgm:cxn modelId="{CF497285-7796-44EB-81E0-D4C99C342CEA}" srcId="{F2913AD4-200F-40DA-986C-ACD36C7E1C20}" destId="{59F68AAD-BE16-4C47-BD93-1F6698807C5C}" srcOrd="2" destOrd="0" parTransId="{70BD324C-DFD6-4E08-BE01-5849E8977F99}" sibTransId="{5F8EC1E2-54B1-4E0F-8339-457F44DDD349}"/>
    <dgm:cxn modelId="{C83DB08E-5A7B-4B68-A1B4-785613051CD7}" type="presOf" srcId="{3424DFFA-100B-428D-851D-B8CE422D9C8C}" destId="{849BDCD4-F6F0-4127-B1E7-5BC5B63C8D7F}" srcOrd="0" destOrd="0" presId="urn:microsoft.com/office/officeart/2005/8/layout/radial5"/>
    <dgm:cxn modelId="{A2AF259D-FD5B-4F3C-A7E1-60FAACCC586E}" type="presOf" srcId="{971B3B72-9CA5-48C7-8FFE-AFF07D40E5EA}" destId="{C8869519-6C15-4961-82CE-44241AB4273F}" srcOrd="0" destOrd="0" presId="urn:microsoft.com/office/officeart/2005/8/layout/radial5"/>
    <dgm:cxn modelId="{2023EEA9-7928-4562-BE19-8F58DF9E94AB}" srcId="{B6C18653-9B27-4351-802D-A63DCC6D3E45}" destId="{F2913AD4-200F-40DA-986C-ACD36C7E1C20}" srcOrd="0" destOrd="0" parTransId="{B912CFC8-C748-4045-8A14-4DAC4D0B0553}" sibTransId="{2FB175A0-8909-4B1E-B3ED-71535C3801A6}"/>
    <dgm:cxn modelId="{F120F1AB-FD34-4120-BE94-570D8B9287ED}" type="presOf" srcId="{3424DFFA-100B-428D-851D-B8CE422D9C8C}" destId="{27823609-7A27-4660-A715-D409720454FE}" srcOrd="1" destOrd="0" presId="urn:microsoft.com/office/officeart/2005/8/layout/radial5"/>
    <dgm:cxn modelId="{8CC02CB7-F22C-448C-B28F-FC0F9D9A2E10}" type="presOf" srcId="{C6AE2C59-69B6-4CB6-BFAB-ED0A6D413497}" destId="{A7209F07-2A8A-49C8-980F-C4025BC60F8C}" srcOrd="1" destOrd="0" presId="urn:microsoft.com/office/officeart/2005/8/layout/radial5"/>
    <dgm:cxn modelId="{44E08EBC-C856-4A1E-BCF5-3DDD120B0434}" srcId="{F2913AD4-200F-40DA-986C-ACD36C7E1C20}" destId="{CA42AA0C-A899-497D-94BB-6B94B40C8313}" srcOrd="1" destOrd="0" parTransId="{C6AE2C59-69B6-4CB6-BFAB-ED0A6D413497}" sibTransId="{5C36012B-AC8C-441B-B332-377F738A3734}"/>
    <dgm:cxn modelId="{CF4506BE-B193-42F1-B504-420F30BE1B20}" srcId="{F2913AD4-200F-40DA-986C-ACD36C7E1C20}" destId="{971B3B72-9CA5-48C7-8FFE-AFF07D40E5EA}" srcOrd="0" destOrd="0" parTransId="{9AF40C7E-2B33-47F6-9840-94AFF0B4F5E8}" sibTransId="{0DB00CB6-F3B5-4140-B2C4-3430A591FE8C}"/>
    <dgm:cxn modelId="{17C120CB-FF30-49D3-AA17-B29A3FACF254}" type="presOf" srcId="{CBD09CA1-4A6A-40EF-BE6D-479D9EF19E54}" destId="{1FDEF022-D1EE-4C7D-8994-CD0095126B49}" srcOrd="1" destOrd="0" presId="urn:microsoft.com/office/officeart/2005/8/layout/radial5"/>
    <dgm:cxn modelId="{6A55ECD7-6FE3-4314-BC47-5F778D583955}" type="presOf" srcId="{B680BE34-B26D-46F1-809D-C8F17A859BC6}" destId="{8E67B51E-F1A6-4545-A64E-015DF6FF78F8}" srcOrd="1" destOrd="0" presId="urn:microsoft.com/office/officeart/2005/8/layout/radial5"/>
    <dgm:cxn modelId="{30FF5217-CAB6-4B2A-B120-CB283603F0AD}" type="presParOf" srcId="{3A84EDA1-DAD5-4E4A-ADEB-B63BF3FE18A2}" destId="{0ED8C672-AB9D-4267-A7C0-01AAA0728BDE}" srcOrd="0" destOrd="0" presId="urn:microsoft.com/office/officeart/2005/8/layout/radial5"/>
    <dgm:cxn modelId="{E390D417-EF9E-4ADA-89DE-2577268ABE66}" type="presParOf" srcId="{3A84EDA1-DAD5-4E4A-ADEB-B63BF3FE18A2}" destId="{7CBAAFEC-7BD0-44E6-B116-ABEB50FEA9AA}" srcOrd="1" destOrd="0" presId="urn:microsoft.com/office/officeart/2005/8/layout/radial5"/>
    <dgm:cxn modelId="{23389B50-9CB8-49D0-9CB9-795E32484FF7}" type="presParOf" srcId="{7CBAAFEC-7BD0-44E6-B116-ABEB50FEA9AA}" destId="{AC8FEDE1-688D-46A3-ADB1-7A410C426164}" srcOrd="0" destOrd="0" presId="urn:microsoft.com/office/officeart/2005/8/layout/radial5"/>
    <dgm:cxn modelId="{73EE8609-A80A-4A74-9956-FC822BE19FF0}" type="presParOf" srcId="{3A84EDA1-DAD5-4E4A-ADEB-B63BF3FE18A2}" destId="{C8869519-6C15-4961-82CE-44241AB4273F}" srcOrd="2" destOrd="0" presId="urn:microsoft.com/office/officeart/2005/8/layout/radial5"/>
    <dgm:cxn modelId="{79A1D55F-3680-4E34-891E-E1DB033E75BC}" type="presParOf" srcId="{3A84EDA1-DAD5-4E4A-ADEB-B63BF3FE18A2}" destId="{E0C06FEE-C5DD-42E4-8292-452428F13A12}" srcOrd="3" destOrd="0" presId="urn:microsoft.com/office/officeart/2005/8/layout/radial5"/>
    <dgm:cxn modelId="{561D0ED1-06C1-4BE0-82C6-4CADF9B92DA9}" type="presParOf" srcId="{E0C06FEE-C5DD-42E4-8292-452428F13A12}" destId="{A7209F07-2A8A-49C8-980F-C4025BC60F8C}" srcOrd="0" destOrd="0" presId="urn:microsoft.com/office/officeart/2005/8/layout/radial5"/>
    <dgm:cxn modelId="{C5914BC2-FB27-4CF7-B2A1-2C56B9C22934}" type="presParOf" srcId="{3A84EDA1-DAD5-4E4A-ADEB-B63BF3FE18A2}" destId="{3E513B6D-787A-412C-A1C2-585DDFBD6428}" srcOrd="4" destOrd="0" presId="urn:microsoft.com/office/officeart/2005/8/layout/radial5"/>
    <dgm:cxn modelId="{94B0AE4A-5BBE-4522-B04E-854D6ACD3064}" type="presParOf" srcId="{3A84EDA1-DAD5-4E4A-ADEB-B63BF3FE18A2}" destId="{30E64648-4B34-4ABC-92C3-AE8F9CB1D11D}" srcOrd="5" destOrd="0" presId="urn:microsoft.com/office/officeart/2005/8/layout/radial5"/>
    <dgm:cxn modelId="{C14120F3-D9C0-4808-BF5A-6D4CB66274BE}" type="presParOf" srcId="{30E64648-4B34-4ABC-92C3-AE8F9CB1D11D}" destId="{BD31967D-40F7-4F60-95FF-DE97588A8344}" srcOrd="0" destOrd="0" presId="urn:microsoft.com/office/officeart/2005/8/layout/radial5"/>
    <dgm:cxn modelId="{C35F643F-D113-47A5-83EA-872B55ECC41B}" type="presParOf" srcId="{3A84EDA1-DAD5-4E4A-ADEB-B63BF3FE18A2}" destId="{4C820CB9-C9FF-4B2D-81EB-91F1BD02C5F7}" srcOrd="6" destOrd="0" presId="urn:microsoft.com/office/officeart/2005/8/layout/radial5"/>
    <dgm:cxn modelId="{3C826934-D581-42BE-BFDA-031503332A51}" type="presParOf" srcId="{3A84EDA1-DAD5-4E4A-ADEB-B63BF3FE18A2}" destId="{96C43DEB-E7D9-45FB-B6E5-30453E9F2D37}" srcOrd="7" destOrd="0" presId="urn:microsoft.com/office/officeart/2005/8/layout/radial5"/>
    <dgm:cxn modelId="{A40C14F0-87FA-469D-939B-63E888346207}" type="presParOf" srcId="{96C43DEB-E7D9-45FB-B6E5-30453E9F2D37}" destId="{1FDEF022-D1EE-4C7D-8994-CD0095126B49}" srcOrd="0" destOrd="0" presId="urn:microsoft.com/office/officeart/2005/8/layout/radial5"/>
    <dgm:cxn modelId="{00630E3E-6EF8-4762-991D-7FB75AA2EDAD}" type="presParOf" srcId="{3A84EDA1-DAD5-4E4A-ADEB-B63BF3FE18A2}" destId="{7EA9DDE3-2880-4FDE-8D05-B04431E27EAB}" srcOrd="8" destOrd="0" presId="urn:microsoft.com/office/officeart/2005/8/layout/radial5"/>
    <dgm:cxn modelId="{1368E4A2-EFB4-44DC-9C4B-E5B8A047BB91}" type="presParOf" srcId="{3A84EDA1-DAD5-4E4A-ADEB-B63BF3FE18A2}" destId="{F304DDF5-EA14-48F1-8639-7B332645D8F4}" srcOrd="9" destOrd="0" presId="urn:microsoft.com/office/officeart/2005/8/layout/radial5"/>
    <dgm:cxn modelId="{2FD585D4-0D20-486D-87DA-E75AABDC6117}" type="presParOf" srcId="{F304DDF5-EA14-48F1-8639-7B332645D8F4}" destId="{8E67B51E-F1A6-4545-A64E-015DF6FF78F8}" srcOrd="0" destOrd="0" presId="urn:microsoft.com/office/officeart/2005/8/layout/radial5"/>
    <dgm:cxn modelId="{C3B90E6A-F840-4C2F-9874-322A7CBC4930}" type="presParOf" srcId="{3A84EDA1-DAD5-4E4A-ADEB-B63BF3FE18A2}" destId="{AFF179C3-E6E7-433C-BF50-B9B8F9D0B814}" srcOrd="10" destOrd="0" presId="urn:microsoft.com/office/officeart/2005/8/layout/radial5"/>
    <dgm:cxn modelId="{5F8CF1A9-D8F1-4208-BECD-C5125DC7775D}" type="presParOf" srcId="{3A84EDA1-DAD5-4E4A-ADEB-B63BF3FE18A2}" destId="{7803A6D4-09BD-47B1-8923-A86C32D5F618}" srcOrd="11" destOrd="0" presId="urn:microsoft.com/office/officeart/2005/8/layout/radial5"/>
    <dgm:cxn modelId="{31218247-C2FD-4C8F-BF48-0DBA4C44D33C}" type="presParOf" srcId="{7803A6D4-09BD-47B1-8923-A86C32D5F618}" destId="{1C7D9A27-2406-44C8-AC11-71A47D675D36}" srcOrd="0" destOrd="0" presId="urn:microsoft.com/office/officeart/2005/8/layout/radial5"/>
    <dgm:cxn modelId="{ECFACC7C-CA8D-4CFA-876F-19DFD1B3E1F9}" type="presParOf" srcId="{3A84EDA1-DAD5-4E4A-ADEB-B63BF3FE18A2}" destId="{CA79EA40-E185-41A8-A986-CA7179A0850D}" srcOrd="12" destOrd="0" presId="urn:microsoft.com/office/officeart/2005/8/layout/radial5"/>
    <dgm:cxn modelId="{B850A474-639B-4FF0-964F-47925009C423}" type="presParOf" srcId="{3A84EDA1-DAD5-4E4A-ADEB-B63BF3FE18A2}" destId="{849BDCD4-F6F0-4127-B1E7-5BC5B63C8D7F}" srcOrd="13" destOrd="0" presId="urn:microsoft.com/office/officeart/2005/8/layout/radial5"/>
    <dgm:cxn modelId="{B612E621-D8AE-457C-B081-4EB83858DE34}" type="presParOf" srcId="{849BDCD4-F6F0-4127-B1E7-5BC5B63C8D7F}" destId="{27823609-7A27-4660-A715-D409720454FE}" srcOrd="0" destOrd="0" presId="urn:microsoft.com/office/officeart/2005/8/layout/radial5"/>
    <dgm:cxn modelId="{F4317B04-5465-44D4-82F1-221A969DEB41}" type="presParOf" srcId="{3A84EDA1-DAD5-4E4A-ADEB-B63BF3FE18A2}" destId="{F37144AC-ED12-4E1A-BFC4-1A1106320CAF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7EB8CC-E13B-4C7E-9209-978495A19BEE}">
      <dsp:nvSpPr>
        <dsp:cNvPr id="0" name=""/>
        <dsp:cNvSpPr/>
      </dsp:nvSpPr>
      <dsp:spPr>
        <a:xfrm>
          <a:off x="8235746" y="-856345"/>
          <a:ext cx="6660046" cy="6660046"/>
        </a:xfrm>
        <a:prstGeom prst="blockArc">
          <a:avLst>
            <a:gd name="adj1" fmla="val 8100000"/>
            <a:gd name="adj2" fmla="val 13500000"/>
            <a:gd name="adj3" fmla="val 324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863B46-2785-49E8-8F24-325E20186D46}">
      <dsp:nvSpPr>
        <dsp:cNvPr id="0" name=""/>
        <dsp:cNvSpPr/>
      </dsp:nvSpPr>
      <dsp:spPr>
        <a:xfrm>
          <a:off x="69138" y="260527"/>
          <a:ext cx="8835508" cy="52085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413431" bIns="60960" numCol="1" spcCol="1270" anchor="ctr" anchorCtr="0">
          <a:noAutofit/>
        </a:bodyPr>
        <a:lstStyle/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a-IR" sz="2400" b="1" kern="1200" dirty="0">
              <a:solidFill>
                <a:schemeClr val="tx1"/>
              </a:solidFill>
              <a:effectLst/>
              <a:cs typeface="B Nazanin" panose="00000400000000000000" pitchFamily="2" charset="-78"/>
            </a:rPr>
            <a:t>1. مرکز اقتصادی (</a:t>
          </a:r>
          <a:r>
            <a:rPr lang="en-US" sz="2400" b="1" kern="1200" dirty="0">
              <a:solidFill>
                <a:schemeClr val="tx1"/>
              </a:solidFill>
              <a:effectLst/>
              <a:cs typeface="B Nazanin" panose="00000400000000000000" pitchFamily="2" charset="-78"/>
            </a:rPr>
            <a:t>Economic Hub</a:t>
          </a:r>
          <a:r>
            <a:rPr lang="fa-IR" sz="2400" b="1" kern="1200" dirty="0">
              <a:solidFill>
                <a:schemeClr val="tx1"/>
              </a:solidFill>
              <a:effectLst/>
              <a:cs typeface="B Nazanin" panose="00000400000000000000" pitchFamily="2" charset="-78"/>
            </a:rPr>
            <a:t>): نقش‌های اصلی یک کشور و مصادیق جهانی</a:t>
          </a:r>
          <a:endParaRPr lang="en-US" sz="2400" kern="1200" dirty="0">
            <a:solidFill>
              <a:schemeClr val="tx1"/>
            </a:solidFill>
            <a:effectLst/>
          </a:endParaRPr>
        </a:p>
      </dsp:txBody>
      <dsp:txXfrm>
        <a:off x="69138" y="260527"/>
        <a:ext cx="8835508" cy="520857"/>
      </dsp:txXfrm>
    </dsp:sp>
    <dsp:sp modelId="{9291E087-D6FD-433A-8F8C-197457DA1F29}">
      <dsp:nvSpPr>
        <dsp:cNvPr id="0" name=""/>
        <dsp:cNvSpPr/>
      </dsp:nvSpPr>
      <dsp:spPr>
        <a:xfrm>
          <a:off x="8579110" y="195420"/>
          <a:ext cx="651072" cy="651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356AF3-DB46-46A6-8DE2-E06AE4894A1C}">
      <dsp:nvSpPr>
        <dsp:cNvPr id="0" name=""/>
        <dsp:cNvSpPr/>
      </dsp:nvSpPr>
      <dsp:spPr>
        <a:xfrm>
          <a:off x="69138" y="1041715"/>
          <a:ext cx="8407067" cy="520857"/>
        </a:xfrm>
        <a:prstGeom prst="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413431" bIns="60960" numCol="1" spcCol="1270" anchor="ctr" anchorCtr="0">
          <a:noAutofit/>
        </a:bodyPr>
        <a:lstStyle/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a-IR" sz="2400" b="1" kern="1200" dirty="0">
              <a:solidFill>
                <a:schemeClr val="tx1"/>
              </a:solidFill>
              <a:effectLst/>
              <a:cs typeface="B Nazanin" panose="00000400000000000000" pitchFamily="2" charset="-78"/>
            </a:rPr>
            <a:t>2. ايران به عنوان يك مركز اقتصادی بالقوه</a:t>
          </a:r>
        </a:p>
      </dsp:txBody>
      <dsp:txXfrm>
        <a:off x="69138" y="1041715"/>
        <a:ext cx="8407067" cy="520857"/>
      </dsp:txXfrm>
    </dsp:sp>
    <dsp:sp modelId="{F6259AAE-F64F-4C3A-BFF8-22AD1099ECB8}">
      <dsp:nvSpPr>
        <dsp:cNvPr id="0" name=""/>
        <dsp:cNvSpPr/>
      </dsp:nvSpPr>
      <dsp:spPr>
        <a:xfrm>
          <a:off x="8150669" y="976608"/>
          <a:ext cx="651072" cy="651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5250FC-F37B-4988-94DD-C946CF74D288}">
      <dsp:nvSpPr>
        <dsp:cNvPr id="0" name=""/>
        <dsp:cNvSpPr/>
      </dsp:nvSpPr>
      <dsp:spPr>
        <a:xfrm>
          <a:off x="69138" y="1822902"/>
          <a:ext cx="8211152" cy="520857"/>
        </a:xfrm>
        <a:prstGeom prst="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413431" bIns="60960" numCol="1" spcCol="1270" anchor="ctr" anchorCtr="0">
          <a:noAutofit/>
        </a:bodyPr>
        <a:lstStyle/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a-IR" sz="2400" b="1" kern="1200" dirty="0">
              <a:solidFill>
                <a:schemeClr val="tx1"/>
              </a:solidFill>
              <a:effectLst/>
              <a:cs typeface="B Nazanin" panose="00000400000000000000" pitchFamily="2" charset="-78"/>
            </a:rPr>
            <a:t>3. مزیت‌های ایران برای تبدیل شدن به هاب لجستیک و تجارت</a:t>
          </a:r>
        </a:p>
      </dsp:txBody>
      <dsp:txXfrm>
        <a:off x="69138" y="1822902"/>
        <a:ext cx="8211152" cy="520857"/>
      </dsp:txXfrm>
    </dsp:sp>
    <dsp:sp modelId="{90FF6C3F-02C2-40F3-8285-AE7C9AD4ACBC}">
      <dsp:nvSpPr>
        <dsp:cNvPr id="0" name=""/>
        <dsp:cNvSpPr/>
      </dsp:nvSpPr>
      <dsp:spPr>
        <a:xfrm>
          <a:off x="7954754" y="1757795"/>
          <a:ext cx="651072" cy="651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2ED3ED-57E5-4D77-A865-2C17A1E3E0EC}">
      <dsp:nvSpPr>
        <dsp:cNvPr id="0" name=""/>
        <dsp:cNvSpPr/>
      </dsp:nvSpPr>
      <dsp:spPr>
        <a:xfrm>
          <a:off x="69138" y="2603595"/>
          <a:ext cx="8211152" cy="520857"/>
        </a:xfrm>
        <a:prstGeom prst="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413431" bIns="60960" numCol="1" spcCol="1270" anchor="ctr" anchorCtr="0">
          <a:noAutofit/>
        </a:bodyPr>
        <a:lstStyle/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a-IR" sz="2400" b="1" kern="1200" dirty="0">
              <a:solidFill>
                <a:schemeClr val="tx1"/>
              </a:solidFill>
              <a:effectLst/>
              <a:cs typeface="B Nazanin" panose="00000400000000000000" pitchFamily="2" charset="-78"/>
            </a:rPr>
            <a:t>4. پتانسیل‌ها و کارکردهای ایران به عنوان هاب لجستيك و تجارت</a:t>
          </a:r>
        </a:p>
      </dsp:txBody>
      <dsp:txXfrm>
        <a:off x="69138" y="2603595"/>
        <a:ext cx="8211152" cy="520857"/>
      </dsp:txXfrm>
    </dsp:sp>
    <dsp:sp modelId="{F9183BCB-8BB8-4F4E-8A28-DA693CF1A75B}">
      <dsp:nvSpPr>
        <dsp:cNvPr id="0" name=""/>
        <dsp:cNvSpPr/>
      </dsp:nvSpPr>
      <dsp:spPr>
        <a:xfrm>
          <a:off x="7954754" y="2538488"/>
          <a:ext cx="651072" cy="651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E0C42B-F4F7-4F12-8925-4774FB390B29}">
      <dsp:nvSpPr>
        <dsp:cNvPr id="0" name=""/>
        <dsp:cNvSpPr/>
      </dsp:nvSpPr>
      <dsp:spPr>
        <a:xfrm>
          <a:off x="69138" y="3384783"/>
          <a:ext cx="8407067" cy="520857"/>
        </a:xfrm>
        <a:prstGeom prst="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413431" bIns="60960" numCol="1" spcCol="1270" anchor="ctr" anchorCtr="0">
          <a:noAutofit/>
        </a:bodyPr>
        <a:lstStyle/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a-IR" sz="2400" b="1" kern="1200" dirty="0">
              <a:solidFill>
                <a:schemeClr val="tx1"/>
              </a:solidFill>
              <a:effectLst/>
              <a:cs typeface="B Nazanin" panose="00000400000000000000" pitchFamily="2" charset="-78"/>
            </a:rPr>
            <a:t>5. زيرساخت‌هاي ضروري براي تحقق نقش هاب</a:t>
          </a:r>
        </a:p>
      </dsp:txBody>
      <dsp:txXfrm>
        <a:off x="69138" y="3384783"/>
        <a:ext cx="8407067" cy="520857"/>
      </dsp:txXfrm>
    </dsp:sp>
    <dsp:sp modelId="{F6C80B42-E0D2-47BA-92C0-CFF8AEF0EDF8}">
      <dsp:nvSpPr>
        <dsp:cNvPr id="0" name=""/>
        <dsp:cNvSpPr/>
      </dsp:nvSpPr>
      <dsp:spPr>
        <a:xfrm>
          <a:off x="8150669" y="3319675"/>
          <a:ext cx="651072" cy="651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3BFE7A-E1F0-46BF-88D3-6F17D99A0325}">
      <dsp:nvSpPr>
        <dsp:cNvPr id="0" name=""/>
        <dsp:cNvSpPr/>
      </dsp:nvSpPr>
      <dsp:spPr>
        <a:xfrm>
          <a:off x="69138" y="4165970"/>
          <a:ext cx="8835508" cy="520857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413431" bIns="60960" numCol="1" spcCol="1270" anchor="ctr" anchorCtr="0">
          <a:noAutofit/>
        </a:bodyPr>
        <a:lstStyle/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a-IR" sz="2400" b="1" kern="1200" dirty="0">
              <a:solidFill>
                <a:schemeClr val="tx1"/>
              </a:solidFill>
              <a:effectLst/>
              <a:cs typeface="B Nazanin" panose="00000400000000000000" pitchFamily="2" charset="-78"/>
            </a:rPr>
            <a:t>6. اثرات سرريز تبديل ايران به هاب لجستيك و تجارت بر صنعت داخلي</a:t>
          </a:r>
        </a:p>
      </dsp:txBody>
      <dsp:txXfrm>
        <a:off x="69138" y="4165970"/>
        <a:ext cx="8835508" cy="520857"/>
      </dsp:txXfrm>
    </dsp:sp>
    <dsp:sp modelId="{4E61ED4E-8B27-4055-955F-1F3CFC68B909}">
      <dsp:nvSpPr>
        <dsp:cNvPr id="0" name=""/>
        <dsp:cNvSpPr/>
      </dsp:nvSpPr>
      <dsp:spPr>
        <a:xfrm>
          <a:off x="8579110" y="4100863"/>
          <a:ext cx="651072" cy="651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8C672-AB9D-4267-A7C0-01AAA0728BDE}">
      <dsp:nvSpPr>
        <dsp:cNvPr id="0" name=""/>
        <dsp:cNvSpPr/>
      </dsp:nvSpPr>
      <dsp:spPr>
        <a:xfrm>
          <a:off x="3159161" y="2135651"/>
          <a:ext cx="1639810" cy="1639810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مركز اقتصادي</a:t>
          </a:r>
          <a:endParaRPr 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3399306" y="2375796"/>
        <a:ext cx="1159520" cy="1159520"/>
      </dsp:txXfrm>
    </dsp:sp>
    <dsp:sp modelId="{7CBAAFEC-7BD0-44E6-B116-ABEB50FEA9AA}">
      <dsp:nvSpPr>
        <dsp:cNvPr id="0" name=""/>
        <dsp:cNvSpPr/>
      </dsp:nvSpPr>
      <dsp:spPr>
        <a:xfrm rot="16200000">
          <a:off x="3805274" y="1538810"/>
          <a:ext cx="347585" cy="55753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3857412" y="1702455"/>
        <a:ext cx="243310" cy="334521"/>
      </dsp:txXfrm>
    </dsp:sp>
    <dsp:sp modelId="{C8869519-6C15-4961-82CE-44241AB4273F}">
      <dsp:nvSpPr>
        <dsp:cNvPr id="0" name=""/>
        <dsp:cNvSpPr/>
      </dsp:nvSpPr>
      <dsp:spPr>
        <a:xfrm>
          <a:off x="3241152" y="4000"/>
          <a:ext cx="1475829" cy="147582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9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توليد صنعتي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3457282" y="220130"/>
        <a:ext cx="1043569" cy="1043569"/>
      </dsp:txXfrm>
    </dsp:sp>
    <dsp:sp modelId="{E0C06FEE-C5DD-42E4-8292-452428F13A12}">
      <dsp:nvSpPr>
        <dsp:cNvPr id="0" name=""/>
        <dsp:cNvSpPr/>
      </dsp:nvSpPr>
      <dsp:spPr>
        <a:xfrm rot="19285714">
          <a:off x="4694981" y="1967270"/>
          <a:ext cx="347585" cy="55753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4706356" y="2111284"/>
        <a:ext cx="243310" cy="334521"/>
      </dsp:txXfrm>
    </dsp:sp>
    <dsp:sp modelId="{3E513B6D-787A-412C-A1C2-585DDFBD6428}">
      <dsp:nvSpPr>
        <dsp:cNvPr id="0" name=""/>
        <dsp:cNvSpPr/>
      </dsp:nvSpPr>
      <dsp:spPr>
        <a:xfrm>
          <a:off x="4971846" y="837458"/>
          <a:ext cx="1475829" cy="147582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9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تجارت</a:t>
          </a:r>
          <a:endParaRPr 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5187976" y="1053588"/>
        <a:ext cx="1043569" cy="1043569"/>
      </dsp:txXfrm>
    </dsp:sp>
    <dsp:sp modelId="{30E64648-4B34-4ABC-92C3-AE8F9CB1D11D}">
      <dsp:nvSpPr>
        <dsp:cNvPr id="0" name=""/>
        <dsp:cNvSpPr/>
      </dsp:nvSpPr>
      <dsp:spPr>
        <a:xfrm rot="771429">
          <a:off x="4914721" y="2930012"/>
          <a:ext cx="347585" cy="55753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4916028" y="3029917"/>
        <a:ext cx="243310" cy="334521"/>
      </dsp:txXfrm>
    </dsp:sp>
    <dsp:sp modelId="{4C820CB9-C9FF-4B2D-81EB-91F1BD02C5F7}">
      <dsp:nvSpPr>
        <dsp:cNvPr id="0" name=""/>
        <dsp:cNvSpPr/>
      </dsp:nvSpPr>
      <dsp:spPr>
        <a:xfrm>
          <a:off x="5399293" y="2710223"/>
          <a:ext cx="1475829" cy="1475829"/>
        </a:xfrm>
        <a:prstGeom prst="ellipse">
          <a:avLst/>
        </a:prstGeom>
        <a:gradFill flip="none"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9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خدمات مالي و بيمه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5615423" y="2926353"/>
        <a:ext cx="1043569" cy="1043569"/>
      </dsp:txXfrm>
    </dsp:sp>
    <dsp:sp modelId="{96C43DEB-E7D9-45FB-B6E5-30453E9F2D37}">
      <dsp:nvSpPr>
        <dsp:cNvPr id="0" name=""/>
        <dsp:cNvSpPr/>
      </dsp:nvSpPr>
      <dsp:spPr>
        <a:xfrm rot="3857143">
          <a:off x="4299024" y="3702072"/>
          <a:ext cx="347585" cy="55753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28540" y="3766605"/>
        <a:ext cx="243310" cy="334521"/>
      </dsp:txXfrm>
    </dsp:sp>
    <dsp:sp modelId="{7EA9DDE3-2880-4FDE-8D05-B04431E27EAB}">
      <dsp:nvSpPr>
        <dsp:cNvPr id="0" name=""/>
        <dsp:cNvSpPr/>
      </dsp:nvSpPr>
      <dsp:spPr>
        <a:xfrm>
          <a:off x="4201615" y="4212064"/>
          <a:ext cx="1475829" cy="147582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9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نوآوري و فناوري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4417745" y="4428194"/>
        <a:ext cx="1043569" cy="1043569"/>
      </dsp:txXfrm>
    </dsp:sp>
    <dsp:sp modelId="{F304DDF5-EA14-48F1-8639-7B332645D8F4}">
      <dsp:nvSpPr>
        <dsp:cNvPr id="0" name=""/>
        <dsp:cNvSpPr/>
      </dsp:nvSpPr>
      <dsp:spPr>
        <a:xfrm rot="6942857">
          <a:off x="3311523" y="3702072"/>
          <a:ext cx="347585" cy="55753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386282" y="3766605"/>
        <a:ext cx="243310" cy="334521"/>
      </dsp:txXfrm>
    </dsp:sp>
    <dsp:sp modelId="{AFF179C3-E6E7-433C-BF50-B9B8F9D0B814}">
      <dsp:nvSpPr>
        <dsp:cNvPr id="0" name=""/>
        <dsp:cNvSpPr/>
      </dsp:nvSpPr>
      <dsp:spPr>
        <a:xfrm>
          <a:off x="2280689" y="4212064"/>
          <a:ext cx="1475829" cy="147582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9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انرژي</a:t>
          </a:r>
          <a:endParaRPr 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2496819" y="4428194"/>
        <a:ext cx="1043569" cy="1043569"/>
      </dsp:txXfrm>
    </dsp:sp>
    <dsp:sp modelId="{7803A6D4-09BD-47B1-8923-A86C32D5F618}">
      <dsp:nvSpPr>
        <dsp:cNvPr id="0" name=""/>
        <dsp:cNvSpPr/>
      </dsp:nvSpPr>
      <dsp:spPr>
        <a:xfrm rot="10028571">
          <a:off x="2695827" y="2930012"/>
          <a:ext cx="347585" cy="55753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solidFill>
              <a:schemeClr val="tx1"/>
            </a:solidFill>
          </a:endParaRPr>
        </a:p>
      </dsp:txBody>
      <dsp:txXfrm rot="10800000">
        <a:off x="2798795" y="3029917"/>
        <a:ext cx="243310" cy="334521"/>
      </dsp:txXfrm>
    </dsp:sp>
    <dsp:sp modelId="{CA79EA40-E185-41A8-A986-CA7179A0850D}">
      <dsp:nvSpPr>
        <dsp:cNvPr id="0" name=""/>
        <dsp:cNvSpPr/>
      </dsp:nvSpPr>
      <dsp:spPr>
        <a:xfrm>
          <a:off x="1083011" y="2710223"/>
          <a:ext cx="1475829" cy="147582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9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خدمات داده و ديجيتال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1299141" y="2926353"/>
        <a:ext cx="1043569" cy="1043569"/>
      </dsp:txXfrm>
    </dsp:sp>
    <dsp:sp modelId="{849BDCD4-F6F0-4127-B1E7-5BC5B63C8D7F}">
      <dsp:nvSpPr>
        <dsp:cNvPr id="0" name=""/>
        <dsp:cNvSpPr/>
      </dsp:nvSpPr>
      <dsp:spPr>
        <a:xfrm rot="13114286">
          <a:off x="2915566" y="1967270"/>
          <a:ext cx="347585" cy="55753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>
            <a:solidFill>
              <a:schemeClr val="tx1"/>
            </a:solidFill>
          </a:endParaRPr>
        </a:p>
      </dsp:txBody>
      <dsp:txXfrm rot="10800000">
        <a:off x="3008466" y="2111284"/>
        <a:ext cx="243310" cy="334521"/>
      </dsp:txXfrm>
    </dsp:sp>
    <dsp:sp modelId="{F37144AC-ED12-4E1A-BFC4-1A1106320CAF}">
      <dsp:nvSpPr>
        <dsp:cNvPr id="0" name=""/>
        <dsp:cNvSpPr/>
      </dsp:nvSpPr>
      <dsp:spPr>
        <a:xfrm>
          <a:off x="1510457" y="837458"/>
          <a:ext cx="1475829" cy="147582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9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خدمات لجستيك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1726587" y="1053588"/>
        <a:ext cx="1043569" cy="10435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8DEF09E-1878-40AA-80E6-F204F895D7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F8D9B0-D54A-4721-9687-0538A15E4E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9E49F-A4F1-4033-B932-C1041F16992F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BC5C65-74FF-430E-9F36-50E1CF3D960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E71E2-A6FE-4656-8090-DF418017ED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B02D1-73EB-4AE5-B562-A05CD9E46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50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9BF6B-1A4B-4D2C-8095-66B6EB4616C8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15EAE-1E5B-4550-82A6-E8B55C067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34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D758B-CD8C-4AB5-BE25-A9BB15BDF1C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45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BB6BB-A8F5-44DA-AD51-D20226A365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E9CC90-0A09-414F-8876-BF4DEE4E8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815F9-A566-404B-B1B2-A9817087E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7E65-D1B9-425C-946F-D3007F5F63A5}" type="datetime1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811EB-1A70-4235-B5C0-4EB4E45FF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833EB-838C-4C33-A1F5-981256E90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800"/>
            </a:lvl1pPr>
          </a:lstStyle>
          <a:p>
            <a:fld id="{A6E54593-650C-46E3-AE50-CF6AF35D4C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B8653-518F-44AF-8049-092DB92EA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D47880-1594-46B8-B9F3-EBB820201F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A6106-744A-4517-8421-5D0F99E60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886D0-9342-4E95-A271-3E7741230DED}" type="datetime1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2D9E1-417A-4272-AACA-A59255846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2F04F-7FF7-452A-8870-E8061BB6A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4593-650C-46E3-AE50-CF6AF35D4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93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94E872-CE3B-4079-8B83-FF5A6821AF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E80A07-C9D1-4C40-9871-7561BA1E39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820CF-AA14-48D8-BD88-B4D0AD7A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1C81-BB3E-46BE-BDDC-704FD87E8991}" type="datetime1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B2416-7EF0-44AB-A8C0-A2D91AD2E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807B3-DDF5-4930-8196-DF4F9A2A5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4593-650C-46E3-AE50-CF6AF35D4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07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E21B8-E5ED-46BC-990F-10DCD991F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7F4DD-F118-44A6-901C-678210EDD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83AC9-7F21-4615-8FF1-C40115B46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93A58-2556-4249-B2A1-AC92F35CF347}" type="datetime1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252FF-9684-4485-A532-30F36BB0C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28A2F-3109-4F48-A7E5-FDE9D3DD5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3123" y="6434407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A6E54593-650C-46E3-AE50-CF6AF35D4C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59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46FE9-FE2F-40F2-BD80-E10F00F75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0EEE39-70AD-4A6E-919A-3022D0FC5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5C0C0-0BDF-4D73-9697-3DD3D85FD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C1FB-E432-4C4C-A053-107DDD144D61}" type="datetime1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5960C-3544-4005-BC4D-43373F8CB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BC868-3456-425E-96EA-26AD15F2E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4593-650C-46E3-AE50-CF6AF35D4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80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E83A-B607-4D57-B08D-3BB0FE207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17090-A279-48D6-AD15-387BFF8472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535CED-D14A-488B-A6F7-6EB22106F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B8A885-3400-492C-B48D-0425047FD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18CF5-62F2-42A3-9231-7D474FEBE32E}" type="datetime1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E795F-6267-4331-923E-2BD2ECC23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F8AE6-1FCC-4436-8B11-094FD517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4593-650C-46E3-AE50-CF6AF35D4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27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56418-7509-475C-BED0-7ACA562D2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8BCD4-CB75-4DFB-B3DB-45C77ACC2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A62CB7-5134-4F2D-9179-F74775934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14F6D6-0F8C-4409-9774-F216438359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DA944-50D9-4388-B206-D2ABFB7A19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FB8D5A-6FE9-4A9D-B5DA-4C6C9D321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C9ECA-8846-4B0F-9A02-2FE8CB7D5E28}" type="datetime1">
              <a:rPr lang="en-US" smtClean="0"/>
              <a:t>5/21/2025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B49B04-1705-4F76-B79F-10027DF68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61294B-37CF-4947-A562-DEBC7A00D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4593-650C-46E3-AE50-CF6AF35D4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8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047A1-A051-4D9F-8AFF-05B0A7994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3A515E-7C59-4C6F-ACD0-9213D5890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B24ED-8438-40A2-83AA-9FD16732099F}" type="datetime1">
              <a:rPr lang="en-US" smtClean="0"/>
              <a:t>5/21/2025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2A5E82-E9E9-4094-AC19-73C6EF752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1C177E-7DF9-4C61-B996-EC6FE5632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4593-650C-46E3-AE50-CF6AF35D4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75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2B599F-2B53-4D9F-B3D5-69E273C8E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07637-D4DE-4D92-B94C-78A8C53998D3}" type="datetime1">
              <a:rPr lang="en-US" smtClean="0"/>
              <a:t>5/21/2025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AB05AF-F96D-4F9C-94E4-E983AD7E0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95115-37C1-4C0B-85F2-D4D4F730E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4593-650C-46E3-AE50-CF6AF35D4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91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CB407-E33A-45B8-89B4-61CA3D52E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7C91F-AC8D-42C3-A859-92FB0FADF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36EEF3-73BA-4CD5-A1DC-7A6997224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86523-2CC3-4729-8907-CC5EDCDB6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0E2C2-6085-40CD-8B45-5E9DFE0B3F14}" type="datetime1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446262-39CA-4FD5-B431-6BAA78CE2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D6BC4-BA81-4FC3-BBFF-024D86DB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4593-650C-46E3-AE50-CF6AF35D4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71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D7A60-6078-4937-A498-90BFDE4DE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E0A8D4-683F-4941-A26E-13F15BC3A4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E39B94-0EFA-4AA1-8900-9816D54DE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7C6A5-2550-4571-B10D-CF0673CFA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5205-C03B-4932-A074-99C2A3215C28}" type="datetime1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D05E4-F63E-427E-8409-B2910ED8E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AEEF9-2FA8-4A22-AF7D-A4AF9291D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4593-650C-46E3-AE50-CF6AF35D4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58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5A3E0F-359F-490D-A36E-F1288FAD0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D60C2-6A6E-4F0C-8531-21BB652C8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14623-AFA1-4E8E-89EB-06F199647D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F6E2D-1D04-45EF-9BD2-8BB88B11234C}" type="datetime1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F1D30-FA22-4558-98F9-89ABC0AF1B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ACC93-3A66-4234-9420-13C5E80076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915" y="63675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>
              <a:defRPr sz="1800" b="1">
                <a:solidFill>
                  <a:schemeClr val="tx1"/>
                </a:solidFill>
                <a:cs typeface="B Nazanin" panose="00000400000000000000" pitchFamily="2" charset="-78"/>
              </a:defRPr>
            </a:lvl1pPr>
          </a:lstStyle>
          <a:p>
            <a:fld id="{A6E54593-650C-46E3-AE50-CF6AF35D4C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65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49530B-6324-401F-81D5-8820F017F4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3965"/>
            <a:ext cx="12192001" cy="687298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99BA585-DCCE-E2C5-4ADE-C7CC4E54EF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5776" y="1816165"/>
            <a:ext cx="9743746" cy="4694803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rtl="1">
              <a:lnSpc>
                <a:spcPct val="120000"/>
              </a:lnSpc>
              <a:spcBef>
                <a:spcPts val="0"/>
              </a:spcBef>
            </a:pPr>
            <a:r>
              <a:rPr lang="fa-IR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 EntezareZohoor B3"/>
                <a:cs typeface="B Titr" panose="00000700000000000000" pitchFamily="2" charset="-78"/>
              </a:rPr>
              <a:t>زيرساخت‌هاي ضروري براي تبديل ايران به مركز اقتصادي- صنعتي منطقه</a:t>
            </a:r>
            <a:br>
              <a:rPr lang="fa-IR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 EntezareZohoor B3"/>
                <a:cs typeface="B Titr" panose="00000700000000000000" pitchFamily="2" charset="-78"/>
              </a:rPr>
            </a:br>
            <a:br>
              <a:rPr lang="fa-IR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 EntezareZohoor B3"/>
                <a:cs typeface="B Titr" panose="00000700000000000000" pitchFamily="2" charset="-78"/>
              </a:rPr>
            </a:br>
            <a:r>
              <a:rPr lang="fa-I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 EntezareZohoor B3"/>
                <a:cs typeface="B Titr" panose="00000700000000000000" pitchFamily="2" charset="-78"/>
              </a:rPr>
              <a:t>31 ارديبهشت 1404</a:t>
            </a:r>
            <a:endParaRPr lang="en-US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 EntezareZohoor B3"/>
              <a:cs typeface="B Titr" panose="00000700000000000000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044F5F-FA9C-460A-A712-2F04C8AE51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67" b="36067"/>
          <a:stretch/>
        </p:blipFill>
        <p:spPr>
          <a:xfrm>
            <a:off x="3841644" y="129379"/>
            <a:ext cx="4572009" cy="127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31"/>
    </mc:Choice>
    <mc:Fallback xmlns="">
      <p:transition spd="slow" advTm="1833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558E826-B322-0EF0-2FAF-E29B64910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331347"/>
              </p:ext>
            </p:extLst>
          </p:nvPr>
        </p:nvGraphicFramePr>
        <p:xfrm>
          <a:off x="3514383" y="1719722"/>
          <a:ext cx="7570825" cy="3936525"/>
        </p:xfrm>
        <a:graphic>
          <a:graphicData uri="http://schemas.openxmlformats.org/drawingml/2006/table">
            <a:tbl>
              <a:tblPr rtl="1"/>
              <a:tblGrid>
                <a:gridCol w="941433">
                  <a:extLst>
                    <a:ext uri="{9D8B030D-6E8A-4147-A177-3AD203B41FA5}">
                      <a16:colId xmlns:a16="http://schemas.microsoft.com/office/drawing/2014/main" val="3101532309"/>
                    </a:ext>
                  </a:extLst>
                </a:gridCol>
                <a:gridCol w="599095">
                  <a:extLst>
                    <a:ext uri="{9D8B030D-6E8A-4147-A177-3AD203B41FA5}">
                      <a16:colId xmlns:a16="http://schemas.microsoft.com/office/drawing/2014/main" val="1548297229"/>
                    </a:ext>
                  </a:extLst>
                </a:gridCol>
                <a:gridCol w="411890">
                  <a:extLst>
                    <a:ext uri="{9D8B030D-6E8A-4147-A177-3AD203B41FA5}">
                      <a16:colId xmlns:a16="http://schemas.microsoft.com/office/drawing/2014/main" val="3224061123"/>
                    </a:ext>
                  </a:extLst>
                </a:gridCol>
                <a:gridCol w="556303">
                  <a:extLst>
                    <a:ext uri="{9D8B030D-6E8A-4147-A177-3AD203B41FA5}">
                      <a16:colId xmlns:a16="http://schemas.microsoft.com/office/drawing/2014/main" val="4258178294"/>
                    </a:ext>
                  </a:extLst>
                </a:gridCol>
                <a:gridCol w="556303">
                  <a:extLst>
                    <a:ext uri="{9D8B030D-6E8A-4147-A177-3AD203B41FA5}">
                      <a16:colId xmlns:a16="http://schemas.microsoft.com/office/drawing/2014/main" val="1412349483"/>
                    </a:ext>
                  </a:extLst>
                </a:gridCol>
                <a:gridCol w="542230">
                  <a:extLst>
                    <a:ext uri="{9D8B030D-6E8A-4147-A177-3AD203B41FA5}">
                      <a16:colId xmlns:a16="http://schemas.microsoft.com/office/drawing/2014/main" val="2620742610"/>
                    </a:ext>
                  </a:extLst>
                </a:gridCol>
                <a:gridCol w="502812">
                  <a:extLst>
                    <a:ext uri="{9D8B030D-6E8A-4147-A177-3AD203B41FA5}">
                      <a16:colId xmlns:a16="http://schemas.microsoft.com/office/drawing/2014/main" val="1543509001"/>
                    </a:ext>
                  </a:extLst>
                </a:gridCol>
                <a:gridCol w="515437">
                  <a:extLst>
                    <a:ext uri="{9D8B030D-6E8A-4147-A177-3AD203B41FA5}">
                      <a16:colId xmlns:a16="http://schemas.microsoft.com/office/drawing/2014/main" val="1153763413"/>
                    </a:ext>
                  </a:extLst>
                </a:gridCol>
                <a:gridCol w="664439">
                  <a:extLst>
                    <a:ext uri="{9D8B030D-6E8A-4147-A177-3AD203B41FA5}">
                      <a16:colId xmlns:a16="http://schemas.microsoft.com/office/drawing/2014/main" val="2167172888"/>
                    </a:ext>
                  </a:extLst>
                </a:gridCol>
                <a:gridCol w="751048">
                  <a:extLst>
                    <a:ext uri="{9D8B030D-6E8A-4147-A177-3AD203B41FA5}">
                      <a16:colId xmlns:a16="http://schemas.microsoft.com/office/drawing/2014/main" val="3902502730"/>
                    </a:ext>
                  </a:extLst>
                </a:gridCol>
                <a:gridCol w="417228">
                  <a:extLst>
                    <a:ext uri="{9D8B030D-6E8A-4147-A177-3AD203B41FA5}">
                      <a16:colId xmlns:a16="http://schemas.microsoft.com/office/drawing/2014/main" val="4254571196"/>
                    </a:ext>
                  </a:extLst>
                </a:gridCol>
                <a:gridCol w="502812">
                  <a:extLst>
                    <a:ext uri="{9D8B030D-6E8A-4147-A177-3AD203B41FA5}">
                      <a16:colId xmlns:a16="http://schemas.microsoft.com/office/drawing/2014/main" val="3868289610"/>
                    </a:ext>
                  </a:extLst>
                </a:gridCol>
                <a:gridCol w="609795">
                  <a:extLst>
                    <a:ext uri="{9D8B030D-6E8A-4147-A177-3AD203B41FA5}">
                      <a16:colId xmlns:a16="http://schemas.microsoft.com/office/drawing/2014/main" val="752180345"/>
                    </a:ext>
                  </a:extLst>
                </a:gridCol>
              </a:tblGrid>
              <a:tr h="46081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زوج مناطق مبدا- مقصد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امارات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چین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ترکیه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روسیه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آسیای </a:t>
                      </a:r>
                    </a:p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میانه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قفقاز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هند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پاکستان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افغانستان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قطر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عمان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اروپا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271435"/>
                  </a:ext>
                </a:extLst>
              </a:tr>
              <a:tr h="38574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عراق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1.67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9.26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0.01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0.11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0.10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0.04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0.00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0.04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5937922"/>
                  </a:ext>
                </a:extLst>
              </a:tr>
              <a:tr h="38574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امارات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1.32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3.19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0.57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0.22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0.29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4614693"/>
                  </a:ext>
                </a:extLst>
              </a:tr>
              <a:tr h="38574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چین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21.55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43.76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16.90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1.97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0.31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127.4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249109"/>
                  </a:ext>
                </a:extLst>
              </a:tr>
              <a:tr h="38574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ترکیه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8.95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0.56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0.15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0.66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1174053"/>
                  </a:ext>
                </a:extLst>
              </a:tr>
              <a:tr h="38574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روسیه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33.12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2.16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1175813"/>
                  </a:ext>
                </a:extLst>
              </a:tr>
              <a:tr h="38574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آسیای میانه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0.58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0.47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0.00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5824930"/>
                  </a:ext>
                </a:extLst>
              </a:tr>
              <a:tr h="38574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قفقاز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0.56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0.01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0.00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2819932"/>
                  </a:ext>
                </a:extLst>
              </a:tr>
              <a:tr h="38574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هند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0.31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36.5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636072"/>
                  </a:ext>
                </a:extLst>
              </a:tr>
              <a:tr h="38574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پاکستان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6.1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-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4.6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6898093"/>
                  </a:ext>
                </a:extLst>
              </a:tr>
            </a:tbl>
          </a:graphicData>
        </a:graphic>
      </p:graphicFrame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9D3B5CF-B129-89FE-1A22-971B3D90125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83047" y="1034027"/>
            <a:ext cx="11261119" cy="453251"/>
          </a:xfrm>
        </p:spPr>
        <p:txBody>
          <a:bodyPr>
            <a:noAutofit/>
          </a:bodyPr>
          <a:lstStyle/>
          <a:p>
            <a:pPr marL="0" indent="0" algn="just" rtl="1">
              <a:lnSpc>
                <a:spcPct val="100000"/>
              </a:lnSpc>
              <a:spcBef>
                <a:spcPts val="800"/>
              </a:spcBef>
              <a:buSzPct val="100000"/>
              <a:buNone/>
            </a:pPr>
            <a:r>
              <a:rPr lang="fa-IR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الف. پتانسیل‌های عبور جریان‌های تجاری از ایران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2BAC8F7A-E4A2-0B66-06C2-CAC300C19404}"/>
              </a:ext>
            </a:extLst>
          </p:cNvPr>
          <p:cNvSpPr txBox="1">
            <a:spLocks/>
          </p:cNvSpPr>
          <p:nvPr/>
        </p:nvSpPr>
        <p:spPr>
          <a:xfrm>
            <a:off x="3512147" y="5706738"/>
            <a:ext cx="7570825" cy="1070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indent="-180000" algn="r" rtl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a-IR" sz="1500" b="1" dirty="0">
                <a:cs typeface="B Nazanin" panose="00000400000000000000" pitchFamily="2" charset="-78"/>
              </a:rPr>
              <a:t>استخراج زوج مناطق مبدا- مقصد عمده داراي پتانسيل عبور از بار ايران</a:t>
            </a:r>
            <a:r>
              <a:rPr lang="en-US" sz="1500" b="1" dirty="0">
                <a:cs typeface="B Nazanin" panose="00000400000000000000" pitchFamily="2" charset="-78"/>
              </a:rPr>
              <a:t> </a:t>
            </a:r>
            <a:r>
              <a:rPr lang="fa-IR" sz="1500" b="1" dirty="0">
                <a:cs typeface="B Nazanin" panose="00000400000000000000" pitchFamily="2" charset="-78"/>
              </a:rPr>
              <a:t>(آمار ترانزیت کشور)</a:t>
            </a:r>
          </a:p>
          <a:p>
            <a:pPr marL="180000" indent="-180000" algn="r" rtl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a-IR" sz="1500" b="1" dirty="0">
                <a:cs typeface="B Nazanin" panose="00000400000000000000" pitchFamily="2" charset="-78"/>
              </a:rPr>
              <a:t>محاسبه تناژ تجارت براي سال 2023 بدون احتساب نفت و گاز (</a:t>
            </a:r>
            <a:r>
              <a:rPr lang="en-US" sz="1500" b="1" dirty="0">
                <a:cs typeface="B Nazanin" panose="00000400000000000000" pitchFamily="2" charset="-78"/>
              </a:rPr>
              <a:t>trademap.org</a:t>
            </a:r>
            <a:r>
              <a:rPr lang="fa-IR" sz="1500" b="1" dirty="0">
                <a:cs typeface="B Nazanin" panose="00000400000000000000" pitchFamily="2" charset="-78"/>
              </a:rPr>
              <a:t>)</a:t>
            </a:r>
          </a:p>
          <a:p>
            <a:pPr marL="180000" indent="-180000" algn="r" rtl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a-IR" sz="1500" b="1" dirty="0">
                <a:cs typeface="B Nazanin" panose="00000400000000000000" pitchFamily="2" charset="-78"/>
              </a:rPr>
              <a:t>اعمال برخي ملاحظات خاص در مقادير تجارت: عراق به كشورهاي جنوب آسيا و چين، روسيه و چين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EF6EF0A-78ED-A44D-D0A2-F5901FC23613}"/>
              </a:ext>
            </a:extLst>
          </p:cNvPr>
          <p:cNvSpPr/>
          <p:nvPr/>
        </p:nvSpPr>
        <p:spPr>
          <a:xfrm flipH="1">
            <a:off x="581855" y="3052335"/>
            <a:ext cx="2018127" cy="1372909"/>
          </a:xfrm>
          <a:prstGeom prst="roundRect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 rtl="1"/>
            <a:r>
              <a:rPr lang="fa-IR" sz="2000" b="1" dirty="0">
                <a:cs typeface="B Nazanin" panose="00000400000000000000" pitchFamily="2" charset="-78"/>
              </a:rPr>
              <a:t>مجموع پتانسیل: </a:t>
            </a:r>
          </a:p>
          <a:p>
            <a:pPr algn="ctr" rtl="1"/>
            <a:r>
              <a:rPr lang="fa-IR" sz="2000" b="1" dirty="0">
                <a:cs typeface="B Nazanin" panose="00000400000000000000" pitchFamily="2" charset="-78"/>
              </a:rPr>
              <a:t>323 میلیون تن کالا</a:t>
            </a:r>
          </a:p>
          <a:p>
            <a:pPr algn="ctr" rtl="1"/>
            <a:endParaRPr lang="en-US" sz="1050" b="1" dirty="0">
              <a:cs typeface="B Nazanin" panose="00000400000000000000" pitchFamily="2" charset="-78"/>
            </a:endParaRPr>
          </a:p>
          <a:p>
            <a:pPr algn="ctr" rtl="1"/>
            <a:r>
              <a:rPr lang="fa-IR" sz="2000" b="1" dirty="0">
                <a:cs typeface="B Nazanin" panose="00000400000000000000" pitchFamily="2" charset="-78"/>
              </a:rPr>
              <a:t>سهم ایران: 5% </a:t>
            </a:r>
            <a:endParaRPr lang="en-US" sz="2000" b="1" dirty="0">
              <a:cs typeface="B Nazanin" panose="00000400000000000000" pitchFamily="2" charset="-78"/>
            </a:endParaRPr>
          </a:p>
        </p:txBody>
      </p:sp>
      <p:sp>
        <p:nvSpPr>
          <p:cNvPr id="15" name="Arrow: Notched Right 14">
            <a:extLst>
              <a:ext uri="{FF2B5EF4-FFF2-40B4-BE49-F238E27FC236}">
                <a16:creationId xmlns:a16="http://schemas.microsoft.com/office/drawing/2014/main" id="{7311641C-2CE1-E8D6-6B90-D358320248F0}"/>
              </a:ext>
            </a:extLst>
          </p:cNvPr>
          <p:cNvSpPr/>
          <p:nvPr/>
        </p:nvSpPr>
        <p:spPr>
          <a:xfrm flipH="1">
            <a:off x="2732188" y="3547431"/>
            <a:ext cx="605928" cy="453251"/>
          </a:xfrm>
          <a:prstGeom prst="notched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9344B-B193-4BB2-AE9F-D1703C6F3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4593-650C-46E3-AE50-CF6AF35D4CA4}" type="slidenum">
              <a:rPr lang="en-US" smtClean="0"/>
              <a:t>10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7A4ADF4-63FC-4D0E-9B9A-9BA23F3265C9}"/>
              </a:ext>
            </a:extLst>
          </p:cNvPr>
          <p:cNvSpPr txBox="1">
            <a:spLocks/>
          </p:cNvSpPr>
          <p:nvPr/>
        </p:nvSpPr>
        <p:spPr>
          <a:xfrm>
            <a:off x="0" y="283924"/>
            <a:ext cx="12192000" cy="5943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2800" b="1" dirty="0">
                <a:cs typeface="B Nazanin" panose="00000400000000000000" pitchFamily="2" charset="-78"/>
              </a:rPr>
              <a:t>4. پتانسیل‌ها و کارکردهای ایران به عنوان هاب لجستيك و تجارت</a:t>
            </a:r>
            <a:endParaRPr lang="en-US" sz="28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52296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E5B5A25D-0D28-4EB0-AB4A-2EE100C09A4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63557" y="1000976"/>
            <a:ext cx="11514507" cy="767645"/>
          </a:xfrm>
        </p:spPr>
        <p:txBody>
          <a:bodyPr>
            <a:noAutofit/>
          </a:bodyPr>
          <a:lstStyle/>
          <a:p>
            <a:pPr marL="0" indent="0" algn="just" rtl="1">
              <a:lnSpc>
                <a:spcPct val="150000"/>
              </a:lnSpc>
              <a:spcBef>
                <a:spcPts val="800"/>
              </a:spcBef>
              <a:buSzPct val="100000"/>
              <a:buNone/>
            </a:pPr>
            <a:r>
              <a:rPr lang="fa-IR" sz="2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ب. از هاب ترانزيت تا هاب صادرات مجدد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CB337B-CCC9-489A-8617-5140A82E2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4593-650C-46E3-AE50-CF6AF35D4CA4}" type="slidenum">
              <a:rPr lang="en-US" smtClean="0"/>
              <a:t>11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239505-8723-469C-AB0E-0802065F61D0}"/>
              </a:ext>
            </a:extLst>
          </p:cNvPr>
          <p:cNvSpPr txBox="1">
            <a:spLocks/>
          </p:cNvSpPr>
          <p:nvPr/>
        </p:nvSpPr>
        <p:spPr>
          <a:xfrm>
            <a:off x="0" y="283924"/>
            <a:ext cx="12192000" cy="5943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2400" b="1" dirty="0">
                <a:cs typeface="B Nazanin" panose="00000400000000000000" pitchFamily="2" charset="-78"/>
              </a:rPr>
              <a:t>4. پتانسیل‌ها و کارکردهای ایران به عنوان هاب لجستيك و تجارت</a:t>
            </a:r>
            <a:endParaRPr lang="en-US" sz="2400" b="1" dirty="0">
              <a:cs typeface="B Nazanin" panose="00000400000000000000" pitchFamily="2" charset="-78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3C98E6-FDB1-4452-A7BA-1165F7937173}"/>
              </a:ext>
            </a:extLst>
          </p:cNvPr>
          <p:cNvSpPr/>
          <p:nvPr/>
        </p:nvSpPr>
        <p:spPr>
          <a:xfrm>
            <a:off x="4789311" y="2240842"/>
            <a:ext cx="2937928" cy="767645"/>
          </a:xfrm>
          <a:prstGeom prst="roundRect">
            <a:avLst/>
          </a:prstGeom>
          <a:solidFill>
            <a:srgbClr val="69D96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هاب توزيع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9F1A541-C0D5-44D7-9666-FA6CC85FDA1E}"/>
              </a:ext>
            </a:extLst>
          </p:cNvPr>
          <p:cNvSpPr/>
          <p:nvPr/>
        </p:nvSpPr>
        <p:spPr>
          <a:xfrm>
            <a:off x="954610" y="2218263"/>
            <a:ext cx="2883609" cy="767645"/>
          </a:xfrm>
          <a:prstGeom prst="roundRect">
            <a:avLst/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هاب صادرات مجدد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2B4910-CF17-443B-95DD-1F03D47C0383}"/>
              </a:ext>
            </a:extLst>
          </p:cNvPr>
          <p:cNvSpPr/>
          <p:nvPr/>
        </p:nvSpPr>
        <p:spPr>
          <a:xfrm>
            <a:off x="8774290" y="3945472"/>
            <a:ext cx="2804939" cy="1811861"/>
          </a:xfrm>
          <a:prstGeom prst="roundRect">
            <a:avLst>
              <a:gd name="adj" fmla="val 11683"/>
            </a:avLst>
          </a:prstGeom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 rtl="1">
              <a:lnSpc>
                <a:spcPct val="130000"/>
              </a:lnSpc>
            </a:pPr>
            <a:r>
              <a:rPr lang="fa-IR" sz="1900" b="1" dirty="0">
                <a:cs typeface="B Nazanin" panose="00000400000000000000" pitchFamily="2" charset="-78"/>
              </a:rPr>
              <a:t>با تمركز بر كريدورهاي: </a:t>
            </a:r>
          </a:p>
          <a:p>
            <a:pPr algn="just" rtl="1">
              <a:lnSpc>
                <a:spcPct val="130000"/>
              </a:lnSpc>
            </a:pPr>
            <a:r>
              <a:rPr lang="fa-IR" b="1" dirty="0">
                <a:cs typeface="B Nazanin" panose="00000400000000000000" pitchFamily="2" charset="-78"/>
              </a:rPr>
              <a:t>* شمال- جنوب</a:t>
            </a:r>
          </a:p>
          <a:p>
            <a:pPr algn="just" rtl="1">
              <a:lnSpc>
                <a:spcPct val="130000"/>
              </a:lnSpc>
            </a:pPr>
            <a:r>
              <a:rPr lang="fa-IR" b="1" dirty="0">
                <a:cs typeface="B Nazanin" panose="00000400000000000000" pitchFamily="2" charset="-78"/>
              </a:rPr>
              <a:t>* ابتكار كمربند-راه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A6896A7-FE88-425F-A495-9C511DB35BE3}"/>
              </a:ext>
            </a:extLst>
          </p:cNvPr>
          <p:cNvSpPr/>
          <p:nvPr/>
        </p:nvSpPr>
        <p:spPr>
          <a:xfrm flipH="1">
            <a:off x="7830255" y="2366883"/>
            <a:ext cx="733778" cy="51556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F29F4274-3B01-4A41-902F-CBB2798647A9}"/>
              </a:ext>
            </a:extLst>
          </p:cNvPr>
          <p:cNvSpPr/>
          <p:nvPr/>
        </p:nvSpPr>
        <p:spPr>
          <a:xfrm flipH="1">
            <a:off x="3948992" y="2355594"/>
            <a:ext cx="733778" cy="51556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FFF9989-E1BF-4151-8DA5-E39B60DC3D97}"/>
              </a:ext>
            </a:extLst>
          </p:cNvPr>
          <p:cNvSpPr/>
          <p:nvPr/>
        </p:nvSpPr>
        <p:spPr>
          <a:xfrm>
            <a:off x="8774290" y="3166532"/>
            <a:ext cx="2804940" cy="677338"/>
          </a:xfrm>
          <a:prstGeom prst="roundRect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>
              <a:lnSpc>
                <a:spcPct val="114000"/>
              </a:lnSpc>
            </a:pPr>
            <a:r>
              <a:rPr lang="fa-IR" sz="1900" b="1" dirty="0">
                <a:cs typeface="B Nazanin" panose="00000400000000000000" pitchFamily="2" charset="-78"/>
              </a:rPr>
              <a:t>عبور كالا بدون ارزش افزوده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A5104D7-33B1-4108-8877-187C91B40C43}"/>
              </a:ext>
            </a:extLst>
          </p:cNvPr>
          <p:cNvSpPr/>
          <p:nvPr/>
        </p:nvSpPr>
        <p:spPr>
          <a:xfrm>
            <a:off x="954611" y="3968050"/>
            <a:ext cx="6723954" cy="1811861"/>
          </a:xfrm>
          <a:prstGeom prst="roundRect">
            <a:avLst>
              <a:gd name="adj" fmla="val 8567"/>
            </a:avLst>
          </a:prstGeom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 rtl="1">
              <a:lnSpc>
                <a:spcPct val="150000"/>
              </a:lnSpc>
            </a:pPr>
            <a:r>
              <a:rPr lang="fa-IR" sz="1900" b="1" dirty="0">
                <a:cs typeface="B Nazanin" panose="00000400000000000000" pitchFamily="2" charset="-78"/>
              </a:rPr>
              <a:t>* توزيع يا پردازش انواع كالاهاي وارداتي براي </a:t>
            </a:r>
            <a:r>
              <a:rPr lang="fa-IR" b="1" dirty="0">
                <a:cs typeface="B Nazanin" panose="00000400000000000000" pitchFamily="2" charset="-78"/>
              </a:rPr>
              <a:t>روسيه (مناطق جنوبي)، آسياي ميانه، افغانستان، اقليم كردستان،‌ ارمنستان و آذربايجان</a:t>
            </a:r>
          </a:p>
          <a:p>
            <a:pPr algn="just" rtl="1">
              <a:lnSpc>
                <a:spcPct val="150000"/>
              </a:lnSpc>
            </a:pPr>
            <a:r>
              <a:rPr lang="fa-IR" b="1" dirty="0">
                <a:cs typeface="B Nazanin" panose="00000400000000000000" pitchFamily="2" charset="-78"/>
              </a:rPr>
              <a:t>* فراوري غلات و پردازش كود صادراتي از روسيه به كشورهاي منطقه، هندوستان، آفريقا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0CB263A-5D20-4137-BC1A-4A6E3A7C3AAF}"/>
              </a:ext>
            </a:extLst>
          </p:cNvPr>
          <p:cNvSpPr/>
          <p:nvPr/>
        </p:nvSpPr>
        <p:spPr>
          <a:xfrm>
            <a:off x="4828823" y="3177821"/>
            <a:ext cx="2849742" cy="677338"/>
          </a:xfrm>
          <a:prstGeom prst="roundRect">
            <a:avLst/>
          </a:prstGeom>
          <a:ln w="1905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>
              <a:lnSpc>
                <a:spcPct val="114000"/>
              </a:lnSpc>
            </a:pPr>
            <a:r>
              <a:rPr lang="fa-IR" sz="1900" b="1" dirty="0">
                <a:cs typeface="B Nazanin" panose="00000400000000000000" pitchFamily="2" charset="-78"/>
              </a:rPr>
              <a:t>واردات، ذخيره‌سازي و توزيع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A4F0F17-295A-490F-8ED4-B836CDBE86C2}"/>
              </a:ext>
            </a:extLst>
          </p:cNvPr>
          <p:cNvSpPr/>
          <p:nvPr/>
        </p:nvSpPr>
        <p:spPr>
          <a:xfrm>
            <a:off x="954611" y="3183465"/>
            <a:ext cx="2849742" cy="677338"/>
          </a:xfrm>
          <a:prstGeom prst="roundRect">
            <a:avLst/>
          </a:prstGeom>
          <a:ln w="1905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>
              <a:lnSpc>
                <a:spcPct val="114000"/>
              </a:lnSpc>
            </a:pPr>
            <a:r>
              <a:rPr lang="fa-IR" sz="1900" b="1" dirty="0">
                <a:cs typeface="B Nazanin" panose="00000400000000000000" pitchFamily="2" charset="-78"/>
              </a:rPr>
              <a:t>واردات، ذخيره‌سازي، ايجاد ارزش افزوده، صادرات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AFD92B5-2DA1-4A0D-8E62-24477E30BCB0}"/>
              </a:ext>
            </a:extLst>
          </p:cNvPr>
          <p:cNvSpPr/>
          <p:nvPr/>
        </p:nvSpPr>
        <p:spPr>
          <a:xfrm>
            <a:off x="8729488" y="2221480"/>
            <a:ext cx="2849742" cy="767645"/>
          </a:xfrm>
          <a:prstGeom prst="round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هاب ترانزيت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01481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CB337B-CCC9-489A-8617-5140A82E2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3123" y="6400540"/>
            <a:ext cx="2743200" cy="365125"/>
          </a:xfrm>
        </p:spPr>
        <p:txBody>
          <a:bodyPr/>
          <a:lstStyle/>
          <a:p>
            <a:fld id="{A6E54593-650C-46E3-AE50-CF6AF35D4CA4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239505-8723-469C-AB0E-0802065F61D0}"/>
              </a:ext>
            </a:extLst>
          </p:cNvPr>
          <p:cNvSpPr txBox="1">
            <a:spLocks/>
          </p:cNvSpPr>
          <p:nvPr/>
        </p:nvSpPr>
        <p:spPr>
          <a:xfrm>
            <a:off x="0" y="283924"/>
            <a:ext cx="12192000" cy="5943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2700" b="1" dirty="0">
                <a:cs typeface="B Nazanin" panose="00000400000000000000" pitchFamily="2" charset="-78"/>
              </a:rPr>
              <a:t>5. زيرساخت‌هاي ضروري براي تحقق نقش هاب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85314D-1BEB-4343-AECA-6A91192939DF}"/>
              </a:ext>
            </a:extLst>
          </p:cNvPr>
          <p:cNvSpPr/>
          <p:nvPr/>
        </p:nvSpPr>
        <p:spPr>
          <a:xfrm>
            <a:off x="4480835" y="1499848"/>
            <a:ext cx="2937928" cy="767645"/>
          </a:xfrm>
          <a:prstGeom prst="roundRect">
            <a:avLst/>
          </a:prstGeom>
          <a:solidFill>
            <a:srgbClr val="69D96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هاب توزيع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FF0E10F-0611-4D91-8496-350DE7166017}"/>
              </a:ext>
            </a:extLst>
          </p:cNvPr>
          <p:cNvSpPr/>
          <p:nvPr/>
        </p:nvSpPr>
        <p:spPr>
          <a:xfrm>
            <a:off x="591535" y="1499847"/>
            <a:ext cx="2949226" cy="767645"/>
          </a:xfrm>
          <a:prstGeom prst="roundRect">
            <a:avLst/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هاب صادرات مجدد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51FB5573-9284-48E3-8DF0-E4EFB29E1DC7}"/>
              </a:ext>
            </a:extLst>
          </p:cNvPr>
          <p:cNvSpPr/>
          <p:nvPr/>
        </p:nvSpPr>
        <p:spPr>
          <a:xfrm flipH="1">
            <a:off x="7532796" y="1637178"/>
            <a:ext cx="733778" cy="51556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659650BF-0AE2-4ADF-9810-B8BB7005ED28}"/>
              </a:ext>
            </a:extLst>
          </p:cNvPr>
          <p:cNvSpPr/>
          <p:nvPr/>
        </p:nvSpPr>
        <p:spPr>
          <a:xfrm flipH="1">
            <a:off x="3651533" y="1625889"/>
            <a:ext cx="733778" cy="51556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A15F807-F87D-41EF-ABB8-EFDC7A7F3D1F}"/>
              </a:ext>
            </a:extLst>
          </p:cNvPr>
          <p:cNvSpPr/>
          <p:nvPr/>
        </p:nvSpPr>
        <p:spPr>
          <a:xfrm>
            <a:off x="8420740" y="1491775"/>
            <a:ext cx="2937928" cy="767645"/>
          </a:xfrm>
          <a:prstGeom prst="round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هاب ترانزيت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BA3355A-2E4D-461E-B651-C3D907E4F8C8}"/>
              </a:ext>
            </a:extLst>
          </p:cNvPr>
          <p:cNvSpPr/>
          <p:nvPr/>
        </p:nvSpPr>
        <p:spPr>
          <a:xfrm>
            <a:off x="8398697" y="2473143"/>
            <a:ext cx="2949226" cy="1609711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t"/>
          <a:lstStyle/>
          <a:p>
            <a:pPr marL="182880" indent="-182880" algn="just" rt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fa-IR" sz="1900" b="1" dirty="0">
                <a:cs typeface="B Nazanin" panose="00000400000000000000" pitchFamily="2" charset="-78"/>
              </a:rPr>
              <a:t>فرآیندهای مرزی تسهیل شده</a:t>
            </a:r>
          </a:p>
          <a:p>
            <a:pPr marL="182880" indent="-182880" algn="just" rt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fa-IR" sz="1900" b="1" dirty="0">
                <a:cs typeface="B Nazanin" panose="00000400000000000000" pitchFamily="2" charset="-78"/>
              </a:rPr>
              <a:t>سامانه‌هاي جامع و يكپارچه با قابليت نظارت و رديابي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0CCA94-9EF0-F20C-CE72-BA01D8AED77F}"/>
              </a:ext>
            </a:extLst>
          </p:cNvPr>
          <p:cNvSpPr/>
          <p:nvPr/>
        </p:nvSpPr>
        <p:spPr>
          <a:xfrm>
            <a:off x="8395880" y="4245900"/>
            <a:ext cx="2949226" cy="196761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t"/>
          <a:lstStyle/>
          <a:p>
            <a:pPr marL="182880" indent="-182880" algn="just" rt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fa-IR" sz="1900" b="1" dirty="0">
                <a:cs typeface="B Nazanin" panose="00000400000000000000" pitchFamily="2" charset="-78"/>
              </a:rPr>
              <a:t>شبكه ريلي تكميل و کارآمد</a:t>
            </a:r>
          </a:p>
          <a:p>
            <a:pPr marL="182880" indent="-182880" algn="just" rt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fa-IR" sz="1900" b="1" dirty="0">
                <a:cs typeface="B Nazanin" panose="00000400000000000000" pitchFamily="2" charset="-78"/>
              </a:rPr>
              <a:t>بنادر نسل سوم</a:t>
            </a:r>
          </a:p>
          <a:p>
            <a:pPr marL="182880" indent="-182880" algn="just" rt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fa-IR" sz="1900" b="1" dirty="0">
                <a:cs typeface="B Nazanin" panose="00000400000000000000" pitchFamily="2" charset="-78"/>
              </a:rPr>
              <a:t>گمركات و پايانه‌هاي مرزی مدرن و مجهز</a:t>
            </a:r>
          </a:p>
          <a:p>
            <a:pPr marL="182880" indent="-182880" algn="just" rt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fa-IR" sz="1900" b="1" dirty="0">
                <a:cs typeface="B Nazanin" panose="00000400000000000000" pitchFamily="2" charset="-78"/>
              </a:rPr>
              <a:t>شبكه حمل‌ونقل چندوجهي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742B4C-D2A7-1F25-DAE6-04BF4B2A2889}"/>
              </a:ext>
            </a:extLst>
          </p:cNvPr>
          <p:cNvSpPr/>
          <p:nvPr/>
        </p:nvSpPr>
        <p:spPr>
          <a:xfrm>
            <a:off x="4490891" y="2488561"/>
            <a:ext cx="2949226" cy="160971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rIns="91440" rtlCol="0" anchor="t"/>
          <a:lstStyle/>
          <a:p>
            <a:pPr marL="182880" indent="-182880" algn="just" rt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fa-IR" sz="1900" b="1" dirty="0">
                <a:cs typeface="B Nazanin" panose="00000400000000000000" pitchFamily="2" charset="-78"/>
              </a:rPr>
              <a:t>قوانين، مقررات تسهیل‌کننده ورود موقت و توزیع</a:t>
            </a:r>
          </a:p>
          <a:p>
            <a:pPr marL="182880" indent="-182880" algn="just" rt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fa-IR" sz="1900" b="1" dirty="0">
                <a:cs typeface="B Nazanin" panose="00000400000000000000" pitchFamily="2" charset="-78"/>
              </a:rPr>
              <a:t>سیستم‌های گمرکی یکپارچه</a:t>
            </a:r>
          </a:p>
          <a:p>
            <a:pPr marL="182880" indent="-182880" algn="r" rt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fa-IR" sz="1900" b="1" dirty="0">
                <a:cs typeface="B Nazanin" panose="00000400000000000000" pitchFamily="2" charset="-78"/>
              </a:rPr>
              <a:t>سامانه‌هاي توزيع منطقه‌اي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D218D3-F8E0-D249-259C-28DC5B855AAF}"/>
              </a:ext>
            </a:extLst>
          </p:cNvPr>
          <p:cNvSpPr/>
          <p:nvPr/>
        </p:nvSpPr>
        <p:spPr>
          <a:xfrm>
            <a:off x="4488074" y="4239283"/>
            <a:ext cx="2949226" cy="199626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t"/>
          <a:lstStyle/>
          <a:p>
            <a:pPr marL="182880" indent="-182880" algn="just" rt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fa-IR" sz="1900" b="1" dirty="0">
                <a:cs typeface="B Nazanin" panose="00000400000000000000" pitchFamily="2" charset="-78"/>
              </a:rPr>
              <a:t>مراكز لجستيك در پايانه‌هاي مرزي</a:t>
            </a:r>
          </a:p>
          <a:p>
            <a:pPr marL="182880" indent="-182880" algn="just" rt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fa-IR" sz="1900" b="1" dirty="0">
                <a:cs typeface="B Nazanin" panose="00000400000000000000" pitchFamily="2" charset="-78"/>
              </a:rPr>
              <a:t>انبارهاي هوشمند چندمنظوره</a:t>
            </a:r>
          </a:p>
          <a:p>
            <a:pPr marL="182880" indent="-182880" algn="just" rt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fa-IR" sz="1900" b="1" dirty="0">
                <a:cs typeface="B Nazanin" panose="00000400000000000000" pitchFamily="2" charset="-78"/>
              </a:rPr>
              <a:t>شركت‌هاي لجستيكي توانمند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853930-BAE6-846F-30E6-296EFAE9B0E6}"/>
              </a:ext>
            </a:extLst>
          </p:cNvPr>
          <p:cNvSpPr/>
          <p:nvPr/>
        </p:nvSpPr>
        <p:spPr>
          <a:xfrm>
            <a:off x="591535" y="2488562"/>
            <a:ext cx="2976338" cy="160971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t"/>
          <a:lstStyle/>
          <a:p>
            <a:pPr marL="182880" indent="-182880" algn="just" rt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fa-IR" sz="1900" b="1" dirty="0">
                <a:cs typeface="B Nazanin" panose="00000400000000000000" pitchFamily="2" charset="-78"/>
              </a:rPr>
              <a:t>قوانين و مقررات پشتیبانی‌کننده پردازش و صادرات مجدد</a:t>
            </a:r>
          </a:p>
          <a:p>
            <a:pPr marL="182880" indent="-182880" algn="just" rt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fa-IR" sz="1900" b="1" dirty="0">
                <a:cs typeface="B Nazanin" panose="00000400000000000000" pitchFamily="2" charset="-78"/>
              </a:rPr>
              <a:t>سيستم‌های گمركي پيشرفته</a:t>
            </a:r>
          </a:p>
          <a:p>
            <a:pPr marL="182880" indent="-182880" algn="just" rt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fa-IR" sz="1900" b="1" dirty="0">
                <a:cs typeface="B Nazanin" panose="00000400000000000000" pitchFamily="2" charset="-78"/>
              </a:rPr>
              <a:t>پلتفرم‌های دیجیتال یکپارچه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228D4B-DA61-92E6-A169-970BA33CE35C}"/>
              </a:ext>
            </a:extLst>
          </p:cNvPr>
          <p:cNvSpPr/>
          <p:nvPr/>
        </p:nvSpPr>
        <p:spPr>
          <a:xfrm>
            <a:off x="618647" y="4206232"/>
            <a:ext cx="2949226" cy="199626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t"/>
          <a:lstStyle/>
          <a:p>
            <a:pPr marL="182880" indent="-182880" algn="just" rt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fa-IR" sz="1900" b="1" dirty="0">
                <a:cs typeface="B Nazanin" panose="00000400000000000000" pitchFamily="2" charset="-78"/>
              </a:rPr>
              <a:t>مراكز لجستيك با كاركرد بين‌المللي در بنادر چابهار، شهيدرجايي و امام خميني (ره)</a:t>
            </a:r>
          </a:p>
          <a:p>
            <a:pPr marL="182880" indent="-182880" algn="just" rt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fa-IR" sz="1900" b="1" dirty="0">
                <a:cs typeface="B Nazanin" panose="00000400000000000000" pitchFamily="2" charset="-78"/>
              </a:rPr>
              <a:t>مناطق آزاد و ويژه اقتصادي با زيرساخت‌هاي پیشرفته</a:t>
            </a:r>
          </a:p>
        </p:txBody>
      </p:sp>
    </p:spTree>
    <p:extLst>
      <p:ext uri="{BB962C8B-B14F-4D97-AF65-F5344CB8AC3E}">
        <p14:creationId xmlns:p14="http://schemas.microsoft.com/office/powerpoint/2010/main" val="796163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3239505-8723-469C-AB0E-0802065F61D0}"/>
              </a:ext>
            </a:extLst>
          </p:cNvPr>
          <p:cNvSpPr txBox="1">
            <a:spLocks/>
          </p:cNvSpPr>
          <p:nvPr/>
        </p:nvSpPr>
        <p:spPr>
          <a:xfrm>
            <a:off x="0" y="283924"/>
            <a:ext cx="12192000" cy="5943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2800" b="1" dirty="0">
                <a:cs typeface="B Nazanin" panose="00000400000000000000" pitchFamily="2" charset="-78"/>
              </a:rPr>
              <a:t>6. اثرات سرريز تبديل ايران به هاب لجستيك و تجارت بر صنعت داخلي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9A5740-349D-4E1E-83BB-569E1D8D67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6" t="7226" r="3025" b="8425"/>
          <a:stretch/>
        </p:blipFill>
        <p:spPr>
          <a:xfrm>
            <a:off x="925417" y="1059901"/>
            <a:ext cx="10003316" cy="5159022"/>
          </a:xfrm>
          <a:prstGeom prst="rect">
            <a:avLst/>
          </a:prstGeom>
        </p:spPr>
      </p:pic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C836ABE9-3323-42B9-A0E7-B47E97681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3123" y="6400540"/>
            <a:ext cx="2743200" cy="365125"/>
          </a:xfrm>
        </p:spPr>
        <p:txBody>
          <a:bodyPr/>
          <a:lstStyle/>
          <a:p>
            <a:fld id="{A6E54593-650C-46E3-AE50-CF6AF35D4CA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178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811C1E46-4FA3-4E16-9449-3EC1361F85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6" y="-9499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981CA5-003A-4A13-88F2-8515F0F6F3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327" y="653327"/>
            <a:ext cx="5551346" cy="55513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FFF28B-6F16-4F76-97BE-9BFBC00D77C8}"/>
              </a:ext>
            </a:extLst>
          </p:cNvPr>
          <p:cNvSpPr txBox="1"/>
          <p:nvPr/>
        </p:nvSpPr>
        <p:spPr>
          <a:xfrm>
            <a:off x="4142765" y="2345423"/>
            <a:ext cx="3906467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8389"/>
            <a:r>
              <a:rPr lang="fa-IR" sz="48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Khash" panose="01000500000000020002" pitchFamily="2" charset="-78"/>
                <a:cs typeface="B Nazanin" panose="00000400000000000000" pitchFamily="2" charset="-78"/>
              </a:rPr>
              <a:t>با تشکر</a:t>
            </a:r>
          </a:p>
          <a:p>
            <a:pPr algn="ctr" defTabSz="458389"/>
            <a:r>
              <a:rPr lang="fa-IR" sz="48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Khash" panose="01000500000000020002" pitchFamily="2" charset="-78"/>
                <a:cs typeface="B Nazanin" panose="00000400000000000000" pitchFamily="2" charset="-78"/>
              </a:rPr>
              <a:t>از توجه حضار گرامي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BEDB64-F845-4D2A-BD79-63815A972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44CF7-5D2F-46BA-A882-22AA5CDDA3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2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BBD3F-6A8B-42C2-B300-4A42746F0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6E54593-650C-46E3-AE50-CF6AF35D4CA4}" type="slidenum">
              <a:rPr lang="en-US" smtClean="0"/>
              <a:pPr algn="r"/>
              <a:t>2</a:t>
            </a:fld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437B17C-1BDF-4C49-8434-74859F9FA8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6176886"/>
              </p:ext>
            </p:extLst>
          </p:nvPr>
        </p:nvGraphicFramePr>
        <p:xfrm>
          <a:off x="1365956" y="1171224"/>
          <a:ext cx="9302044" cy="4947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49F4BF13-4497-4912-8BC3-8F3520176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2728"/>
            <a:ext cx="12192000" cy="532139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rtl="1"/>
            <a:r>
              <a:rPr lang="fa-IR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فهرست مطالب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26227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45D73C7-BD0B-448C-B5FC-DA95B7D08B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9639772"/>
              </p:ext>
            </p:extLst>
          </p:nvPr>
        </p:nvGraphicFramePr>
        <p:xfrm>
          <a:off x="1682577" y="857956"/>
          <a:ext cx="7958134" cy="5691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FB593E08-DE56-A268-3AF3-2FC2D0DD5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974"/>
            <a:ext cx="12192000" cy="59436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r" rtl="1"/>
            <a:r>
              <a:rPr lang="fa-IR" sz="2800" b="1" dirty="0">
                <a:cs typeface="B Nazanin" panose="00000400000000000000" pitchFamily="2" charset="-78"/>
              </a:rPr>
              <a:t>1. مركز اقتصادی (</a:t>
            </a:r>
            <a:r>
              <a:rPr lang="en-US" sz="2800" b="1" dirty="0">
                <a:cs typeface="B Nazanin" panose="00000400000000000000" pitchFamily="2" charset="-78"/>
              </a:rPr>
              <a:t>Economic Hub</a:t>
            </a:r>
            <a:r>
              <a:rPr lang="fa-IR" sz="2800" b="1" dirty="0">
                <a:cs typeface="B Nazanin" panose="00000400000000000000" pitchFamily="2" charset="-78"/>
              </a:rPr>
              <a:t>): </a:t>
            </a:r>
            <a:r>
              <a:rPr lang="fa-IR" sz="2400" b="1" dirty="0">
                <a:cs typeface="B Nazanin" panose="00000400000000000000" pitchFamily="2" charset="-78"/>
              </a:rPr>
              <a:t>نقش‌های اصلی یک کشور</a:t>
            </a:r>
            <a:endParaRPr lang="en-US" sz="2800" b="1" dirty="0">
              <a:cs typeface="B Nazanin" panose="00000400000000000000" pitchFamily="2" charset="-7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D78A08-0520-4926-AAE3-67A80C417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4593-650C-46E3-AE50-CF6AF35D4CA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781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EF467-3177-4E3C-8A44-96C4D4518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0059"/>
            <a:ext cx="12192000" cy="59436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r" rtl="1"/>
            <a:r>
              <a:rPr lang="fa-IR" sz="2800" b="1" dirty="0">
                <a:cs typeface="B Nazanin" panose="00000400000000000000" pitchFamily="2" charset="-78"/>
              </a:rPr>
              <a:t>1. مركز اقتصادی (</a:t>
            </a:r>
            <a:r>
              <a:rPr lang="en-US" sz="2800" b="1" dirty="0">
                <a:cs typeface="B Nazanin" panose="00000400000000000000" pitchFamily="2" charset="-78"/>
              </a:rPr>
              <a:t>Economic Hub</a:t>
            </a:r>
            <a:r>
              <a:rPr lang="fa-IR" sz="2800" b="1" dirty="0">
                <a:cs typeface="B Nazanin" panose="00000400000000000000" pitchFamily="2" charset="-78"/>
              </a:rPr>
              <a:t>): </a:t>
            </a:r>
            <a:r>
              <a:rPr lang="fa-IR" sz="2400" b="1" dirty="0">
                <a:cs typeface="B Nazanin" panose="00000400000000000000" pitchFamily="2" charset="-78"/>
              </a:rPr>
              <a:t>مصادیق جهانی و مقایسه با ایران</a:t>
            </a:r>
            <a:endParaRPr lang="en-US" sz="2800" b="1" dirty="0">
              <a:cs typeface="B Nazanin" panose="00000400000000000000" pitchFamily="2" charset="-78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801D705-9A4F-42AA-A4EB-8F4154610C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0627992"/>
              </p:ext>
            </p:extLst>
          </p:nvPr>
        </p:nvGraphicFramePr>
        <p:xfrm>
          <a:off x="764219" y="1684178"/>
          <a:ext cx="10789169" cy="3749040"/>
        </p:xfrm>
        <a:graphic>
          <a:graphicData uri="http://schemas.openxmlformats.org/drawingml/2006/table">
            <a:tbl>
              <a:tblPr rtl="1" firstRow="1" bandRow="1">
                <a:tableStyleId>{68D230F3-CF80-4859-8CE7-A43EE81993B5}</a:tableStyleId>
              </a:tblPr>
              <a:tblGrid>
                <a:gridCol w="1724297">
                  <a:extLst>
                    <a:ext uri="{9D8B030D-6E8A-4147-A177-3AD203B41FA5}">
                      <a16:colId xmlns:a16="http://schemas.microsoft.com/office/drawing/2014/main" val="3745434047"/>
                    </a:ext>
                  </a:extLst>
                </a:gridCol>
                <a:gridCol w="1175507">
                  <a:extLst>
                    <a:ext uri="{9D8B030D-6E8A-4147-A177-3AD203B41FA5}">
                      <a16:colId xmlns:a16="http://schemas.microsoft.com/office/drawing/2014/main" val="289796572"/>
                    </a:ext>
                  </a:extLst>
                </a:gridCol>
                <a:gridCol w="2059305">
                  <a:extLst>
                    <a:ext uri="{9D8B030D-6E8A-4147-A177-3AD203B41FA5}">
                      <a16:colId xmlns:a16="http://schemas.microsoft.com/office/drawing/2014/main" val="998211542"/>
                    </a:ext>
                  </a:extLst>
                </a:gridCol>
                <a:gridCol w="1278048">
                  <a:extLst>
                    <a:ext uri="{9D8B030D-6E8A-4147-A177-3AD203B41FA5}">
                      <a16:colId xmlns:a16="http://schemas.microsoft.com/office/drawing/2014/main" val="219964246"/>
                    </a:ext>
                  </a:extLst>
                </a:gridCol>
                <a:gridCol w="1278048">
                  <a:extLst>
                    <a:ext uri="{9D8B030D-6E8A-4147-A177-3AD203B41FA5}">
                      <a16:colId xmlns:a16="http://schemas.microsoft.com/office/drawing/2014/main" val="1789898026"/>
                    </a:ext>
                  </a:extLst>
                </a:gridCol>
                <a:gridCol w="1278048">
                  <a:extLst>
                    <a:ext uri="{9D8B030D-6E8A-4147-A177-3AD203B41FA5}">
                      <a16:colId xmlns:a16="http://schemas.microsoft.com/office/drawing/2014/main" val="1297678463"/>
                    </a:ext>
                  </a:extLst>
                </a:gridCol>
                <a:gridCol w="1278048">
                  <a:extLst>
                    <a:ext uri="{9D8B030D-6E8A-4147-A177-3AD203B41FA5}">
                      <a16:colId xmlns:a16="http://schemas.microsoft.com/office/drawing/2014/main" val="2226825921"/>
                    </a:ext>
                  </a:extLst>
                </a:gridCol>
                <a:gridCol w="717868">
                  <a:extLst>
                    <a:ext uri="{9D8B030D-6E8A-4147-A177-3AD203B41FA5}">
                      <a16:colId xmlns:a16="http://schemas.microsoft.com/office/drawing/2014/main" val="32428038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rtl="1"/>
                      <a:r>
                        <a:rPr lang="fa-IR" sz="2000" dirty="0">
                          <a:cs typeface="B Nazanin" panose="00000400000000000000" pitchFamily="2" charset="-78"/>
                        </a:rPr>
                        <a:t>نقش هاب</a:t>
                      </a:r>
                    </a:p>
                    <a:p>
                      <a:pPr algn="l" rtl="1"/>
                      <a:endParaRPr lang="fa-IR" sz="2000" dirty="0">
                        <a:cs typeface="B Nazanin" panose="00000400000000000000" pitchFamily="2" charset="-78"/>
                      </a:endParaRPr>
                    </a:p>
                    <a:p>
                      <a:pPr algn="r" rtl="1"/>
                      <a:r>
                        <a:rPr lang="fa-IR" sz="2000" dirty="0">
                          <a:cs typeface="B Nazanin" panose="00000400000000000000" pitchFamily="2" charset="-78"/>
                        </a:rPr>
                        <a:t>کشور</a:t>
                      </a:r>
                      <a:endParaRPr lang="en-US" sz="2000" dirty="0">
                        <a:cs typeface="B Nazanin" panose="00000400000000000000" pitchFamily="2" charset="-7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>
                          <a:cs typeface="B Nazanin" panose="00000400000000000000" pitchFamily="2" charset="-78"/>
                        </a:rPr>
                        <a:t>توليد </a:t>
                      </a:r>
                    </a:p>
                    <a:p>
                      <a:pPr algn="ctr" rtl="1"/>
                      <a:r>
                        <a:rPr lang="fa-IR" sz="2000" dirty="0">
                          <a:cs typeface="B Nazanin" panose="00000400000000000000" pitchFamily="2" charset="-78"/>
                        </a:rPr>
                        <a:t>صنعتي</a:t>
                      </a:r>
                      <a:endParaRPr lang="en-US" sz="20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>
                          <a:cs typeface="B Nazanin" panose="00000400000000000000" pitchFamily="2" charset="-78"/>
                        </a:rPr>
                        <a:t>تجارت </a:t>
                      </a:r>
                    </a:p>
                    <a:p>
                      <a:pPr algn="ctr" rtl="1"/>
                      <a:r>
                        <a:rPr lang="fa-IR" sz="2000" dirty="0">
                          <a:cs typeface="B Nazanin" panose="00000400000000000000" pitchFamily="2" charset="-78"/>
                        </a:rPr>
                        <a:t>(صادرات مجدد، بازار </a:t>
                      </a:r>
                    </a:p>
                    <a:p>
                      <a:pPr algn="ctr" rtl="1"/>
                      <a:r>
                        <a:rPr lang="fa-IR" sz="2000" dirty="0">
                          <a:cs typeface="B Nazanin" panose="00000400000000000000" pitchFamily="2" charset="-78"/>
                        </a:rPr>
                        <a:t>منطقه‌اي و ...)</a:t>
                      </a:r>
                      <a:endParaRPr lang="en-US" sz="20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>
                          <a:cs typeface="B Nazanin" panose="00000400000000000000" pitchFamily="2" charset="-78"/>
                        </a:rPr>
                        <a:t>خدمات لجستيك</a:t>
                      </a:r>
                      <a:endParaRPr lang="en-US" sz="20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>
                          <a:cs typeface="B Nazanin" panose="00000400000000000000" pitchFamily="2" charset="-78"/>
                        </a:rPr>
                        <a:t>خدمات مالي و بيمه</a:t>
                      </a:r>
                      <a:endParaRPr lang="en-US" sz="20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>
                          <a:cs typeface="B Nazanin" panose="00000400000000000000" pitchFamily="2" charset="-78"/>
                        </a:rPr>
                        <a:t>خدمات ديجيتال</a:t>
                      </a:r>
                      <a:endParaRPr lang="en-US" sz="20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>
                          <a:cs typeface="B Nazanin" panose="00000400000000000000" pitchFamily="2" charset="-78"/>
                        </a:rPr>
                        <a:t>نوآوري و فناوري</a:t>
                      </a:r>
                      <a:endParaRPr lang="en-US" sz="20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>
                          <a:cs typeface="B Nazanin" panose="00000400000000000000" pitchFamily="2" charset="-78"/>
                        </a:rPr>
                        <a:t>انرژي</a:t>
                      </a:r>
                      <a:endParaRPr lang="en-US" sz="20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8088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سنگاپور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</a:t>
                      </a:r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</a:t>
                      </a:r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</a:t>
                      </a:r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</a:t>
                      </a:r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</a:t>
                      </a:r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3121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امارات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</a:t>
                      </a:r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</a:t>
                      </a:r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</a:t>
                      </a:r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</a:t>
                      </a:r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</a:t>
                      </a:r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206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تركيه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</a:t>
                      </a:r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</a:t>
                      </a:r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</a:t>
                      </a:r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</a:t>
                      </a:r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5738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آلمان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</a:t>
                      </a:r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</a:t>
                      </a:r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</a:t>
                      </a:r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</a:t>
                      </a:r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1980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كره جنوبي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</a:t>
                      </a:r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</a:t>
                      </a:r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</a:t>
                      </a:r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1166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ايران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×</a:t>
                      </a:r>
                      <a:endParaRPr lang="en-US" sz="24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×</a:t>
                      </a:r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×</a:t>
                      </a:r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×</a:t>
                      </a:r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750475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186023-926F-4F0A-9DBD-93B198957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4593-650C-46E3-AE50-CF6AF35D4C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55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E538469-F167-AB52-6BA6-27CE42B5B41B}"/>
              </a:ext>
            </a:extLst>
          </p:cNvPr>
          <p:cNvGrpSpPr/>
          <p:nvPr/>
        </p:nvGrpSpPr>
        <p:grpSpPr>
          <a:xfrm>
            <a:off x="384515" y="2116981"/>
            <a:ext cx="10946598" cy="2970261"/>
            <a:chOff x="406277" y="2094676"/>
            <a:chExt cx="10946598" cy="297026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64B26E0-5F36-4B2D-B594-39A25794E412}"/>
                </a:ext>
              </a:extLst>
            </p:cNvPr>
            <p:cNvGrpSpPr/>
            <p:nvPr/>
          </p:nvGrpSpPr>
          <p:grpSpPr>
            <a:xfrm>
              <a:off x="406277" y="2094676"/>
              <a:ext cx="10946598" cy="2970261"/>
              <a:chOff x="3942931" y="2209145"/>
              <a:chExt cx="10946598" cy="2970261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602B488-6335-4614-94BF-8C1EAB78B8D1}"/>
                  </a:ext>
                </a:extLst>
              </p:cNvPr>
              <p:cNvGrpSpPr/>
              <p:nvPr/>
            </p:nvGrpSpPr>
            <p:grpSpPr>
              <a:xfrm>
                <a:off x="3942931" y="2209145"/>
                <a:ext cx="10946598" cy="2970261"/>
                <a:chOff x="2373784" y="2107545"/>
                <a:chExt cx="10946598" cy="2970261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D0576A82-ABE3-4CDB-B4FD-C2BF91BF511F}"/>
                    </a:ext>
                  </a:extLst>
                </p:cNvPr>
                <p:cNvSpPr/>
                <p:nvPr/>
              </p:nvSpPr>
              <p:spPr>
                <a:xfrm>
                  <a:off x="7652451" y="2909849"/>
                  <a:ext cx="1415592" cy="1363556"/>
                </a:xfrm>
                <a:prstGeom prst="ellipse">
                  <a:avLst/>
                </a:prstGeom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t="-2000" b="-2000"/>
                  </a:stretch>
                </a:blipFill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3">
                  <a:schemeClr val="accent5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38C1A359-31D6-4E11-B18E-81AC39D3D48B}"/>
                    </a:ext>
                  </a:extLst>
                </p:cNvPr>
                <p:cNvSpPr/>
                <p:nvPr/>
              </p:nvSpPr>
              <p:spPr>
                <a:xfrm>
                  <a:off x="6135171" y="2107545"/>
                  <a:ext cx="1097280" cy="1097280"/>
                </a:xfrm>
                <a:custGeom>
                  <a:avLst/>
                  <a:gdLst>
                    <a:gd name="connsiteX0" fmla="*/ 0 w 1196697"/>
                    <a:gd name="connsiteY0" fmla="*/ 598349 h 1196697"/>
                    <a:gd name="connsiteX1" fmla="*/ 598349 w 1196697"/>
                    <a:gd name="connsiteY1" fmla="*/ 0 h 1196697"/>
                    <a:gd name="connsiteX2" fmla="*/ 1196698 w 1196697"/>
                    <a:gd name="connsiteY2" fmla="*/ 598349 h 1196697"/>
                    <a:gd name="connsiteX3" fmla="*/ 598349 w 1196697"/>
                    <a:gd name="connsiteY3" fmla="*/ 1196698 h 1196697"/>
                    <a:gd name="connsiteX4" fmla="*/ 0 w 1196697"/>
                    <a:gd name="connsiteY4" fmla="*/ 598349 h 119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96697" h="1196697">
                      <a:moveTo>
                        <a:pt x="0" y="598349"/>
                      </a:moveTo>
                      <a:cubicBezTo>
                        <a:pt x="0" y="267890"/>
                        <a:pt x="267890" y="0"/>
                        <a:pt x="598349" y="0"/>
                      </a:cubicBezTo>
                      <a:cubicBezTo>
                        <a:pt x="928808" y="0"/>
                        <a:pt x="1196698" y="267890"/>
                        <a:pt x="1196698" y="598349"/>
                      </a:cubicBezTo>
                      <a:cubicBezTo>
                        <a:pt x="1196698" y="928808"/>
                        <a:pt x="928808" y="1196698"/>
                        <a:pt x="598349" y="1196698"/>
                      </a:cubicBezTo>
                      <a:cubicBezTo>
                        <a:pt x="267890" y="1196698"/>
                        <a:pt x="0" y="928808"/>
                        <a:pt x="0" y="598349"/>
                      </a:cubicBezTo>
                      <a:close/>
                    </a:path>
                  </a:pathLst>
                </a:custGeom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5">
                    <a:hueOff val="-3379271"/>
                    <a:satOff val="-8710"/>
                    <a:lumOff val="-5883"/>
                    <a:alphaOff val="0"/>
                  </a:schemeClr>
                </a:fillRef>
                <a:effectRef idx="3">
                  <a:schemeClr val="accent5">
                    <a:hueOff val="-3379271"/>
                    <a:satOff val="-8710"/>
                    <a:lumOff val="-5883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1440" tIns="91440" rIns="91440" bIns="91440" numCol="1" spcCol="1270" anchor="ctr" anchorCtr="0">
                  <a:noAutofit/>
                </a:bodyPr>
                <a:lstStyle/>
                <a:p>
                  <a:pPr marL="0" lvl="0" indent="0" algn="ctr" defTabSz="889000" rtl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fa-IR" sz="2000" b="1" dirty="0">
                      <a:solidFill>
                        <a:schemeClr val="tx1"/>
                      </a:solidFill>
                      <a:cs typeface="B Nazanin" panose="00000400000000000000" pitchFamily="2" charset="-78"/>
                    </a:rPr>
                    <a:t>تجارت</a:t>
                  </a:r>
                  <a:endParaRPr lang="en-US" sz="2000" b="1" kern="1200" dirty="0">
                    <a:solidFill>
                      <a:schemeClr val="tx1"/>
                    </a:solidFill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CAC8509D-BBB3-4BC6-80FC-7DC298956CCE}"/>
                    </a:ext>
                  </a:extLst>
                </p:cNvPr>
                <p:cNvSpPr/>
                <p:nvPr/>
              </p:nvSpPr>
              <p:spPr>
                <a:xfrm>
                  <a:off x="3041875" y="3161966"/>
                  <a:ext cx="2800790" cy="844547"/>
                </a:xfrm>
                <a:custGeom>
                  <a:avLst/>
                  <a:gdLst>
                    <a:gd name="connsiteX0" fmla="*/ 0 w 1795045"/>
                    <a:gd name="connsiteY0" fmla="*/ 0 h 1196697"/>
                    <a:gd name="connsiteX1" fmla="*/ 1795045 w 1795045"/>
                    <a:gd name="connsiteY1" fmla="*/ 0 h 1196697"/>
                    <a:gd name="connsiteX2" fmla="*/ 1795045 w 1795045"/>
                    <a:gd name="connsiteY2" fmla="*/ 1196697 h 1196697"/>
                    <a:gd name="connsiteX3" fmla="*/ 0 w 1795045"/>
                    <a:gd name="connsiteY3" fmla="*/ 1196697 h 1196697"/>
                    <a:gd name="connsiteX4" fmla="*/ 0 w 1795045"/>
                    <a:gd name="connsiteY4" fmla="*/ 0 h 119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95045" h="1196697">
                      <a:moveTo>
                        <a:pt x="0" y="0"/>
                      </a:moveTo>
                      <a:lnTo>
                        <a:pt x="1795045" y="0"/>
                      </a:lnTo>
                      <a:lnTo>
                        <a:pt x="1795045" y="1196697"/>
                      </a:lnTo>
                      <a:lnTo>
                        <a:pt x="0" y="119669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marL="171450" lvl="1" indent="-171450" algn="r" defTabSz="711200" rtl="1"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endParaRPr lang="en-US" b="1" kern="1200" dirty="0"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77589F58-EFD0-42BB-9531-9D3322DBD94C}"/>
                    </a:ext>
                  </a:extLst>
                </p:cNvPr>
                <p:cNvSpPr/>
                <p:nvPr/>
              </p:nvSpPr>
              <p:spPr>
                <a:xfrm>
                  <a:off x="6188145" y="3951287"/>
                  <a:ext cx="1097280" cy="1097280"/>
                </a:xfrm>
                <a:custGeom>
                  <a:avLst/>
                  <a:gdLst>
                    <a:gd name="connsiteX0" fmla="*/ 0 w 1196697"/>
                    <a:gd name="connsiteY0" fmla="*/ 598349 h 1196697"/>
                    <a:gd name="connsiteX1" fmla="*/ 598349 w 1196697"/>
                    <a:gd name="connsiteY1" fmla="*/ 0 h 1196697"/>
                    <a:gd name="connsiteX2" fmla="*/ 1196698 w 1196697"/>
                    <a:gd name="connsiteY2" fmla="*/ 598349 h 1196697"/>
                    <a:gd name="connsiteX3" fmla="*/ 598349 w 1196697"/>
                    <a:gd name="connsiteY3" fmla="*/ 1196698 h 1196697"/>
                    <a:gd name="connsiteX4" fmla="*/ 0 w 1196697"/>
                    <a:gd name="connsiteY4" fmla="*/ 598349 h 119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96697" h="1196697">
                      <a:moveTo>
                        <a:pt x="0" y="598349"/>
                      </a:moveTo>
                      <a:cubicBezTo>
                        <a:pt x="0" y="267890"/>
                        <a:pt x="267890" y="0"/>
                        <a:pt x="598349" y="0"/>
                      </a:cubicBezTo>
                      <a:cubicBezTo>
                        <a:pt x="928808" y="0"/>
                        <a:pt x="1196698" y="267890"/>
                        <a:pt x="1196698" y="598349"/>
                      </a:cubicBezTo>
                      <a:cubicBezTo>
                        <a:pt x="1196698" y="928808"/>
                        <a:pt x="928808" y="1196698"/>
                        <a:pt x="598349" y="1196698"/>
                      </a:cubicBezTo>
                      <a:cubicBezTo>
                        <a:pt x="267890" y="1196698"/>
                        <a:pt x="0" y="928808"/>
                        <a:pt x="0" y="598349"/>
                      </a:cubicBezTo>
                      <a:close/>
                    </a:path>
                  </a:pathLst>
                </a:custGeom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5">
                    <a:hueOff val="-5068907"/>
                    <a:satOff val="-13064"/>
                    <a:lumOff val="-8824"/>
                    <a:alphaOff val="0"/>
                  </a:schemeClr>
                </a:fillRef>
                <a:effectRef idx="3">
                  <a:schemeClr val="accent5">
                    <a:hueOff val="-5068907"/>
                    <a:satOff val="-13064"/>
                    <a:lumOff val="-8824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1440" tIns="91440" rIns="91440" bIns="91440" numCol="1" spcCol="1270" anchor="ctr" anchorCtr="0">
                  <a:noAutofit/>
                </a:bodyPr>
                <a:lstStyle/>
                <a:p>
                  <a:pPr marL="0" lvl="0" indent="0" algn="ctr" defTabSz="889000" rtl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fa-IR" sz="2000" b="1" kern="1200" dirty="0">
                      <a:solidFill>
                        <a:schemeClr val="tx1"/>
                      </a:solidFill>
                      <a:cs typeface="B Nazanin" panose="00000400000000000000" pitchFamily="2" charset="-78"/>
                    </a:rPr>
                    <a:t>لجستيك</a:t>
                  </a:r>
                  <a:endParaRPr lang="en-US" sz="2000" b="1" kern="1200" dirty="0">
                    <a:solidFill>
                      <a:schemeClr val="tx1"/>
                    </a:solidFill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2ADC8E43-54D5-46A8-AC29-72210526F440}"/>
                    </a:ext>
                  </a:extLst>
                </p:cNvPr>
                <p:cNvSpPr/>
                <p:nvPr/>
              </p:nvSpPr>
              <p:spPr>
                <a:xfrm>
                  <a:off x="2373784" y="4006372"/>
                  <a:ext cx="3761387" cy="1071434"/>
                </a:xfrm>
                <a:custGeom>
                  <a:avLst/>
                  <a:gdLst>
                    <a:gd name="connsiteX0" fmla="*/ 0 w 1795045"/>
                    <a:gd name="connsiteY0" fmla="*/ 0 h 1196697"/>
                    <a:gd name="connsiteX1" fmla="*/ 1795045 w 1795045"/>
                    <a:gd name="connsiteY1" fmla="*/ 0 h 1196697"/>
                    <a:gd name="connsiteX2" fmla="*/ 1795045 w 1795045"/>
                    <a:gd name="connsiteY2" fmla="*/ 1196697 h 1196697"/>
                    <a:gd name="connsiteX3" fmla="*/ 0 w 1795045"/>
                    <a:gd name="connsiteY3" fmla="*/ 1196697 h 1196697"/>
                    <a:gd name="connsiteX4" fmla="*/ 0 w 1795045"/>
                    <a:gd name="connsiteY4" fmla="*/ 0 h 119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95045" h="1196697">
                      <a:moveTo>
                        <a:pt x="0" y="0"/>
                      </a:moveTo>
                      <a:lnTo>
                        <a:pt x="1795045" y="0"/>
                      </a:lnTo>
                      <a:lnTo>
                        <a:pt x="1795045" y="1196697"/>
                      </a:lnTo>
                      <a:lnTo>
                        <a:pt x="0" y="119669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marL="171450" lvl="1" indent="-171450" algn="r" defTabSz="711200" rtl="1"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r>
                    <a:rPr lang="fa-IR" b="1" kern="1200" dirty="0">
                      <a:cs typeface="B Nazanin" panose="00000400000000000000" pitchFamily="2" charset="-78"/>
                    </a:rPr>
                    <a:t>دسترسي</a:t>
                  </a:r>
                  <a:r>
                    <a:rPr lang="fa-IR" b="1" dirty="0">
                      <a:cs typeface="B Nazanin" panose="00000400000000000000" pitchFamily="2" charset="-78"/>
                    </a:rPr>
                    <a:t> به بازار 500 ميليون نفري منطقه</a:t>
                  </a:r>
                  <a:endParaRPr lang="fa-IR" b="1" kern="1200" dirty="0">
                    <a:cs typeface="B Nazanin" panose="00000400000000000000" pitchFamily="2" charset="-78"/>
                  </a:endParaRPr>
                </a:p>
                <a:p>
                  <a:pPr marL="171450" lvl="1" indent="-171450" algn="r" defTabSz="711200" rtl="1"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r>
                    <a:rPr lang="fa-IR" b="1" kern="1200" dirty="0">
                      <a:cs typeface="B Nazanin" panose="00000400000000000000" pitchFamily="2" charset="-78"/>
                    </a:rPr>
                    <a:t>دسترسي به آب‌هاي آزاد</a:t>
                  </a:r>
                </a:p>
                <a:p>
                  <a:pPr marL="171450" lvl="1" indent="-171450" algn="r" defTabSz="711200" rtl="1"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r>
                    <a:rPr lang="fa-IR" b="1" kern="1200" dirty="0">
                      <a:cs typeface="B Nazanin" panose="00000400000000000000" pitchFamily="2" charset="-78"/>
                    </a:rPr>
                    <a:t>قرارگیری در مسیر كريدورهاي ترانزيتي</a:t>
                  </a:r>
                  <a:endParaRPr lang="en-US" b="1" kern="1200" dirty="0"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693A4A3C-AC14-49DE-9910-2ED42020FC06}"/>
                    </a:ext>
                  </a:extLst>
                </p:cNvPr>
                <p:cNvSpPr/>
                <p:nvPr/>
              </p:nvSpPr>
              <p:spPr>
                <a:xfrm>
                  <a:off x="10723520" y="2222606"/>
                  <a:ext cx="2596862" cy="777025"/>
                </a:xfrm>
                <a:custGeom>
                  <a:avLst/>
                  <a:gdLst>
                    <a:gd name="connsiteX0" fmla="*/ 0 w 1795045"/>
                    <a:gd name="connsiteY0" fmla="*/ 0 h 1196697"/>
                    <a:gd name="connsiteX1" fmla="*/ 1795045 w 1795045"/>
                    <a:gd name="connsiteY1" fmla="*/ 0 h 1196697"/>
                    <a:gd name="connsiteX2" fmla="*/ 1795045 w 1795045"/>
                    <a:gd name="connsiteY2" fmla="*/ 1196697 h 1196697"/>
                    <a:gd name="connsiteX3" fmla="*/ 0 w 1795045"/>
                    <a:gd name="connsiteY3" fmla="*/ 1196697 h 1196697"/>
                    <a:gd name="connsiteX4" fmla="*/ 0 w 1795045"/>
                    <a:gd name="connsiteY4" fmla="*/ 0 h 119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95045" h="1196697">
                      <a:moveTo>
                        <a:pt x="0" y="0"/>
                      </a:moveTo>
                      <a:lnTo>
                        <a:pt x="1795045" y="0"/>
                      </a:lnTo>
                      <a:lnTo>
                        <a:pt x="1795045" y="1196697"/>
                      </a:lnTo>
                      <a:lnTo>
                        <a:pt x="0" y="119669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marL="171450" lvl="1" indent="-171450" defTabSz="711200"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r>
                    <a:rPr lang="fa-IR" sz="1700" b="1" dirty="0">
                      <a:cs typeface="B Nazanin" panose="00000400000000000000" pitchFamily="2" charset="-78"/>
                    </a:rPr>
                    <a:t>توليدكننده نفت و گاز</a:t>
                  </a:r>
                  <a:endParaRPr lang="en-US" sz="1700" b="1" dirty="0">
                    <a:cs typeface="B Nazanin" panose="00000400000000000000" pitchFamily="2" charset="-78"/>
                  </a:endParaRPr>
                </a:p>
                <a:p>
                  <a:pPr marL="171450" lvl="1" indent="-171450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r>
                    <a:rPr lang="fa-IR" sz="1700" b="1" dirty="0">
                      <a:cs typeface="B Nazanin" panose="00000400000000000000" pitchFamily="2" charset="-78"/>
                    </a:rPr>
                    <a:t>نقش واسطه‌گري در انتقال انرژي</a:t>
                  </a:r>
                  <a:endParaRPr lang="en-US" sz="1700" b="1" dirty="0">
                    <a:cs typeface="B Nazanin" panose="00000400000000000000" pitchFamily="2" charset="-78"/>
                  </a:endParaRPr>
                </a:p>
              </p:txBody>
            </p:sp>
          </p:grp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60CF4C2-85B1-45DE-98F2-FB2F3DAEC9DF}"/>
                  </a:ext>
                </a:extLst>
              </p:cNvPr>
              <p:cNvSpPr/>
              <p:nvPr/>
            </p:nvSpPr>
            <p:spPr>
              <a:xfrm>
                <a:off x="11099201" y="2266862"/>
                <a:ext cx="1097280" cy="1097280"/>
              </a:xfrm>
              <a:custGeom>
                <a:avLst/>
                <a:gdLst>
                  <a:gd name="connsiteX0" fmla="*/ 0 w 1196697"/>
                  <a:gd name="connsiteY0" fmla="*/ 598349 h 1196697"/>
                  <a:gd name="connsiteX1" fmla="*/ 598349 w 1196697"/>
                  <a:gd name="connsiteY1" fmla="*/ 0 h 1196697"/>
                  <a:gd name="connsiteX2" fmla="*/ 1196698 w 1196697"/>
                  <a:gd name="connsiteY2" fmla="*/ 598349 h 1196697"/>
                  <a:gd name="connsiteX3" fmla="*/ 598349 w 1196697"/>
                  <a:gd name="connsiteY3" fmla="*/ 1196698 h 1196697"/>
                  <a:gd name="connsiteX4" fmla="*/ 0 w 1196697"/>
                  <a:gd name="connsiteY4" fmla="*/ 598349 h 1196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6697" h="1196697">
                    <a:moveTo>
                      <a:pt x="0" y="598349"/>
                    </a:moveTo>
                    <a:cubicBezTo>
                      <a:pt x="0" y="267890"/>
                      <a:pt x="267890" y="0"/>
                      <a:pt x="598349" y="0"/>
                    </a:cubicBezTo>
                    <a:cubicBezTo>
                      <a:pt x="928808" y="0"/>
                      <a:pt x="1196698" y="267890"/>
                      <a:pt x="1196698" y="598349"/>
                    </a:cubicBezTo>
                    <a:cubicBezTo>
                      <a:pt x="1196698" y="928808"/>
                      <a:pt x="928808" y="1196698"/>
                      <a:pt x="598349" y="1196698"/>
                    </a:cubicBezTo>
                    <a:cubicBezTo>
                      <a:pt x="267890" y="1196698"/>
                      <a:pt x="0" y="928808"/>
                      <a:pt x="0" y="598349"/>
                    </a:cubicBezTo>
                    <a:close/>
                  </a:path>
                </a:pathLst>
              </a:custGeom>
              <a:solidFill>
                <a:srgbClr val="00B0F0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-5068907"/>
                  <a:satOff val="-13064"/>
                  <a:lumOff val="-8824"/>
                  <a:alphaOff val="0"/>
                </a:schemeClr>
              </a:fillRef>
              <a:effectRef idx="3">
                <a:schemeClr val="accent5">
                  <a:hueOff val="-5068907"/>
                  <a:satOff val="-13064"/>
                  <a:lumOff val="-8824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marL="0" lvl="0" indent="0" algn="ctr" defTabSz="88900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a-IR" sz="2000" b="1" kern="1200" dirty="0">
                    <a:solidFill>
                      <a:schemeClr val="tx1"/>
                    </a:solidFill>
                    <a:cs typeface="B Nazanin" panose="00000400000000000000" pitchFamily="2" charset="-78"/>
                  </a:rPr>
                  <a:t>انرژي</a:t>
                </a:r>
                <a:endParaRPr lang="en-US" sz="2000" b="1" kern="1200" dirty="0">
                  <a:solidFill>
                    <a:schemeClr val="tx1"/>
                  </a:solidFill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1D257B25-623E-4BD6-8E07-3B08F3AE8E15}"/>
                </a:ext>
              </a:extLst>
            </p:cNvPr>
            <p:cNvSpPr/>
            <p:nvPr/>
          </p:nvSpPr>
          <p:spPr>
            <a:xfrm>
              <a:off x="828945" y="2138904"/>
              <a:ext cx="3239566" cy="978416"/>
            </a:xfrm>
            <a:custGeom>
              <a:avLst/>
              <a:gdLst>
                <a:gd name="connsiteX0" fmla="*/ 0 w 1795045"/>
                <a:gd name="connsiteY0" fmla="*/ 0 h 1196697"/>
                <a:gd name="connsiteX1" fmla="*/ 1795045 w 1795045"/>
                <a:gd name="connsiteY1" fmla="*/ 0 h 1196697"/>
                <a:gd name="connsiteX2" fmla="*/ 1795045 w 1795045"/>
                <a:gd name="connsiteY2" fmla="*/ 1196697 h 1196697"/>
                <a:gd name="connsiteX3" fmla="*/ 0 w 1795045"/>
                <a:gd name="connsiteY3" fmla="*/ 1196697 h 1196697"/>
                <a:gd name="connsiteX4" fmla="*/ 0 w 1795045"/>
                <a:gd name="connsiteY4" fmla="*/ 0 h 119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045" h="1196697">
                  <a:moveTo>
                    <a:pt x="0" y="0"/>
                  </a:moveTo>
                  <a:lnTo>
                    <a:pt x="1795045" y="0"/>
                  </a:lnTo>
                  <a:lnTo>
                    <a:pt x="1795045" y="1196697"/>
                  </a:lnTo>
                  <a:lnTo>
                    <a:pt x="0" y="119669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114300" lvl="1" indent="-114300" algn="r" defTabSz="666750" rtl="1"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a-IR" b="1" kern="1200" dirty="0">
                  <a:cs typeface="B Nazanin" panose="00000400000000000000" pitchFamily="2" charset="-78"/>
                </a:rPr>
                <a:t> موقعيت جغرافيايي مناسب براي تبديل شدن به هاب توزيع منطقه</a:t>
              </a:r>
              <a:endParaRPr lang="en-US" b="1" kern="1200" dirty="0">
                <a:cs typeface="B Nazanin" panose="00000400000000000000" pitchFamily="2" charset="-78"/>
              </a:endParaRPr>
            </a:p>
            <a:p>
              <a:pPr marL="114300" lvl="1" indent="-114300" algn="r" defTabSz="666750" rtl="1"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a-IR" b="1" kern="1200" dirty="0">
                  <a:cs typeface="B Nazanin" panose="00000400000000000000" pitchFamily="2" charset="-78"/>
                </a:rPr>
                <a:t> وجود مناطق آزاد و ويژه اقتصادي</a:t>
              </a:r>
              <a:endParaRPr lang="en-US" b="1" kern="1200" dirty="0">
                <a:cs typeface="B Nazanin" panose="00000400000000000000" pitchFamily="2" charset="-78"/>
              </a:endParaRPr>
            </a:p>
          </p:txBody>
        </p:sp>
        <p:sp>
          <p:nvSpPr>
            <p:cNvPr id="4" name="Arrow: Up 3">
              <a:extLst>
                <a:ext uri="{FF2B5EF4-FFF2-40B4-BE49-F238E27FC236}">
                  <a16:creationId xmlns:a16="http://schemas.microsoft.com/office/drawing/2014/main" id="{06E426FF-C804-84EC-2635-BE09048BE9BB}"/>
                </a:ext>
              </a:extLst>
            </p:cNvPr>
            <p:cNvSpPr/>
            <p:nvPr/>
          </p:nvSpPr>
          <p:spPr>
            <a:xfrm rot="18062012">
              <a:off x="5267789" y="2769309"/>
              <a:ext cx="430768" cy="497717"/>
            </a:xfrm>
            <a:prstGeom prst="upArrow">
              <a:avLst/>
            </a:prstGeom>
            <a:solidFill>
              <a:srgbClr val="4BCB9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Arrow: Up 4">
              <a:extLst>
                <a:ext uri="{FF2B5EF4-FFF2-40B4-BE49-F238E27FC236}">
                  <a16:creationId xmlns:a16="http://schemas.microsoft.com/office/drawing/2014/main" id="{72A23253-C1AC-225A-100B-DF3AB2E7FB62}"/>
                </a:ext>
              </a:extLst>
            </p:cNvPr>
            <p:cNvSpPr/>
            <p:nvPr/>
          </p:nvSpPr>
          <p:spPr>
            <a:xfrm rot="13965615">
              <a:off x="5333229" y="3935265"/>
              <a:ext cx="430768" cy="497717"/>
            </a:xfrm>
            <a:prstGeom prst="upArrow">
              <a:avLst/>
            </a:prstGeom>
            <a:solidFill>
              <a:srgbClr val="4EC25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row: Up 6">
              <a:extLst>
                <a:ext uri="{FF2B5EF4-FFF2-40B4-BE49-F238E27FC236}">
                  <a16:creationId xmlns:a16="http://schemas.microsoft.com/office/drawing/2014/main" id="{A635A24C-E71B-A8BA-B224-1A54A49B6FCD}"/>
                </a:ext>
              </a:extLst>
            </p:cNvPr>
            <p:cNvSpPr/>
            <p:nvPr/>
          </p:nvSpPr>
          <p:spPr>
            <a:xfrm rot="3446107" flipH="1">
              <a:off x="7096553" y="2788402"/>
              <a:ext cx="430768" cy="497717"/>
            </a:xfrm>
            <a:prstGeom prst="upArrow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9741067A-8C9A-0604-A6C3-08703F7C28F2}"/>
              </a:ext>
            </a:extLst>
          </p:cNvPr>
          <p:cNvSpPr txBox="1">
            <a:spLocks/>
          </p:cNvSpPr>
          <p:nvPr/>
        </p:nvSpPr>
        <p:spPr>
          <a:xfrm>
            <a:off x="0" y="250059"/>
            <a:ext cx="12192000" cy="5943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2800" b="1" dirty="0">
                <a:cs typeface="B Nazanin" panose="00000400000000000000" pitchFamily="2" charset="-78"/>
              </a:rPr>
              <a:t>2. ايران به عنوان يك مركز اقتصادي بالقوه</a:t>
            </a:r>
            <a:endParaRPr lang="en-US" sz="2800" b="1" dirty="0">
              <a:cs typeface="B Nazanin" panose="00000400000000000000" pitchFamily="2" charset="-7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F65CF1-2A9F-4CD9-93C6-669FA53BC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4593-650C-46E3-AE50-CF6AF35D4CA4}" type="slidenum">
              <a:rPr lang="en-US" smtClean="0"/>
              <a:t>5</a:t>
            </a:fld>
            <a:endParaRPr lang="en-US"/>
          </a:p>
        </p:txBody>
      </p:sp>
      <p:sp>
        <p:nvSpPr>
          <p:cNvPr id="29" name="Arrow: Up 28">
            <a:extLst>
              <a:ext uri="{FF2B5EF4-FFF2-40B4-BE49-F238E27FC236}">
                <a16:creationId xmlns:a16="http://schemas.microsoft.com/office/drawing/2014/main" id="{07ADD1DA-7A9C-12EC-2938-11C4B4DB78DD}"/>
              </a:ext>
            </a:extLst>
          </p:cNvPr>
          <p:cNvSpPr/>
          <p:nvPr/>
        </p:nvSpPr>
        <p:spPr>
          <a:xfrm rot="7305157">
            <a:off x="7052137" y="3889016"/>
            <a:ext cx="430768" cy="497717"/>
          </a:xfrm>
          <a:prstGeom prst="upArrow">
            <a:avLst/>
          </a:prstGeom>
          <a:solidFill>
            <a:srgbClr val="5ED3D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282C3F5-9034-8B29-A4BD-709FCC79BA3D}"/>
              </a:ext>
            </a:extLst>
          </p:cNvPr>
          <p:cNvSpPr/>
          <p:nvPr/>
        </p:nvSpPr>
        <p:spPr>
          <a:xfrm>
            <a:off x="7480610" y="3943447"/>
            <a:ext cx="1097280" cy="1097280"/>
          </a:xfrm>
          <a:custGeom>
            <a:avLst/>
            <a:gdLst>
              <a:gd name="connsiteX0" fmla="*/ 0 w 1196697"/>
              <a:gd name="connsiteY0" fmla="*/ 598349 h 1196697"/>
              <a:gd name="connsiteX1" fmla="*/ 598349 w 1196697"/>
              <a:gd name="connsiteY1" fmla="*/ 0 h 1196697"/>
              <a:gd name="connsiteX2" fmla="*/ 1196698 w 1196697"/>
              <a:gd name="connsiteY2" fmla="*/ 598349 h 1196697"/>
              <a:gd name="connsiteX3" fmla="*/ 598349 w 1196697"/>
              <a:gd name="connsiteY3" fmla="*/ 1196698 h 1196697"/>
              <a:gd name="connsiteX4" fmla="*/ 0 w 1196697"/>
              <a:gd name="connsiteY4" fmla="*/ 598349 h 119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6697" h="1196697">
                <a:moveTo>
                  <a:pt x="0" y="598349"/>
                </a:moveTo>
                <a:cubicBezTo>
                  <a:pt x="0" y="267890"/>
                  <a:pt x="267890" y="0"/>
                  <a:pt x="598349" y="0"/>
                </a:cubicBezTo>
                <a:cubicBezTo>
                  <a:pt x="928808" y="0"/>
                  <a:pt x="1196698" y="267890"/>
                  <a:pt x="1196698" y="598349"/>
                </a:cubicBezTo>
                <a:cubicBezTo>
                  <a:pt x="1196698" y="928808"/>
                  <a:pt x="928808" y="1196698"/>
                  <a:pt x="598349" y="1196698"/>
                </a:cubicBezTo>
                <a:cubicBezTo>
                  <a:pt x="267890" y="1196698"/>
                  <a:pt x="0" y="928808"/>
                  <a:pt x="0" y="598349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1689636"/>
              <a:satOff val="-4355"/>
              <a:lumOff val="-2941"/>
              <a:alphaOff val="0"/>
            </a:schemeClr>
          </a:fillRef>
          <a:effectRef idx="3">
            <a:schemeClr val="accent5">
              <a:hueOff val="-1689636"/>
              <a:satOff val="-4355"/>
              <a:lumOff val="-29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a-IR" sz="2000" b="1" kern="1200" dirty="0">
                <a:solidFill>
                  <a:schemeClr val="tx1"/>
                </a:solidFill>
                <a:cs typeface="B Nazanin" panose="00000400000000000000" pitchFamily="2" charset="-78"/>
              </a:rPr>
              <a:t>توليد صنعتي</a:t>
            </a:r>
            <a:endParaRPr lang="en-US" sz="2000" b="1" kern="12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460E7AD-9B3A-4D86-A5F1-33FD29362BBF}"/>
              </a:ext>
            </a:extLst>
          </p:cNvPr>
          <p:cNvSpPr/>
          <p:nvPr/>
        </p:nvSpPr>
        <p:spPr>
          <a:xfrm>
            <a:off x="8649082" y="4027385"/>
            <a:ext cx="3260152" cy="1071434"/>
          </a:xfrm>
          <a:custGeom>
            <a:avLst/>
            <a:gdLst>
              <a:gd name="connsiteX0" fmla="*/ 0 w 1795045"/>
              <a:gd name="connsiteY0" fmla="*/ 0 h 1196697"/>
              <a:gd name="connsiteX1" fmla="*/ 1795045 w 1795045"/>
              <a:gd name="connsiteY1" fmla="*/ 0 h 1196697"/>
              <a:gd name="connsiteX2" fmla="*/ 1795045 w 1795045"/>
              <a:gd name="connsiteY2" fmla="*/ 1196697 h 1196697"/>
              <a:gd name="connsiteX3" fmla="*/ 0 w 1795045"/>
              <a:gd name="connsiteY3" fmla="*/ 1196697 h 1196697"/>
              <a:gd name="connsiteX4" fmla="*/ 0 w 1795045"/>
              <a:gd name="connsiteY4" fmla="*/ 0 h 119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5045" h="1196697">
                <a:moveTo>
                  <a:pt x="0" y="0"/>
                </a:moveTo>
                <a:lnTo>
                  <a:pt x="1795045" y="0"/>
                </a:lnTo>
                <a:lnTo>
                  <a:pt x="1795045" y="1196697"/>
                </a:lnTo>
                <a:lnTo>
                  <a:pt x="0" y="119669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171450" lvl="1" indent="-171450" defTabSz="71120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fa-IR" b="1" kern="1200" dirty="0">
                <a:cs typeface="B Nazanin" panose="00000400000000000000" pitchFamily="2" charset="-78"/>
              </a:rPr>
              <a:t>ظرفيت‌هاي مناسب در صنايع بالادست</a:t>
            </a:r>
          </a:p>
          <a:p>
            <a:pPr marL="171450" lvl="1" indent="-171450" defTabSz="711200"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fa-IR" b="1" dirty="0">
                <a:cs typeface="B Nazanin" panose="00000400000000000000" pitchFamily="2" charset="-78"/>
              </a:rPr>
              <a:t>زيرساخت‌هاي صنعتي گسترده</a:t>
            </a:r>
            <a:endParaRPr lang="en-US" b="1" dirty="0">
              <a:cs typeface="B Nazanin" panose="00000400000000000000" pitchFamily="2" charset="-78"/>
            </a:endParaRPr>
          </a:p>
          <a:p>
            <a:pPr marL="171450" lvl="1" indent="-171450" defTabSz="71120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fa-IR" b="1" dirty="0">
                <a:cs typeface="B Nazanin" panose="00000400000000000000" pitchFamily="2" charset="-78"/>
              </a:rPr>
              <a:t>نيروي انساني ماهر</a:t>
            </a:r>
          </a:p>
        </p:txBody>
      </p:sp>
    </p:spTree>
    <p:extLst>
      <p:ext uri="{BB962C8B-B14F-4D97-AF65-F5344CB8AC3E}">
        <p14:creationId xmlns:p14="http://schemas.microsoft.com/office/powerpoint/2010/main" val="2777124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E5B5A25D-0D28-4EB0-AB4A-2EE100C09A4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96608" y="1000976"/>
            <a:ext cx="11514507" cy="5399823"/>
          </a:xfrm>
        </p:spPr>
        <p:txBody>
          <a:bodyPr>
            <a:noAutofit/>
          </a:bodyPr>
          <a:lstStyle/>
          <a:p>
            <a:pPr marL="0" indent="0" algn="just" rtl="1">
              <a:lnSpc>
                <a:spcPct val="110000"/>
              </a:lnSpc>
              <a:spcBef>
                <a:spcPts val="800"/>
              </a:spcBef>
              <a:spcAft>
                <a:spcPts val="600"/>
              </a:spcAft>
              <a:buSzPct val="100000"/>
              <a:buNone/>
            </a:pPr>
            <a:r>
              <a:rPr lang="fa-IR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الف. موقعيت ژئواستراتژيك و ژئوپليتيك در منطقه</a:t>
            </a:r>
          </a:p>
          <a:p>
            <a:pPr algn="just" rtl="1">
              <a:lnSpc>
                <a:spcPct val="110000"/>
              </a:lnSpc>
              <a:spcBef>
                <a:spcPts val="800"/>
              </a:spcBef>
              <a:buSzPct val="100000"/>
              <a:buFont typeface="Wingdings" panose="05000000000000000000" pitchFamily="2" charset="2"/>
              <a:buChar char="§"/>
            </a:pPr>
            <a:r>
              <a:rPr lang="fa-IR" sz="2000" b="1" dirty="0">
                <a:cs typeface="B Nazanin" panose="00000400000000000000" pitchFamily="2" charset="-78"/>
              </a:rPr>
              <a:t>نظریه هارتلَند (قلب سرزمین): دسترسی به سرزمین اوراسیای مرکزی، کلید تبدیل شدن به قدرت جهانی</a:t>
            </a:r>
          </a:p>
          <a:p>
            <a:pPr algn="just" rtl="1">
              <a:lnSpc>
                <a:spcPct val="110000"/>
              </a:lnSpc>
              <a:spcBef>
                <a:spcPts val="800"/>
              </a:spcBef>
              <a:buSzPct val="100000"/>
              <a:buFont typeface="Wingdings" panose="05000000000000000000" pitchFamily="2" charset="2"/>
              <a:buChar char="§"/>
            </a:pPr>
            <a:r>
              <a:rPr lang="fa-IR" sz="2000" b="1" dirty="0">
                <a:cs typeface="B Nazanin" panose="00000400000000000000" pitchFamily="2" charset="-78"/>
              </a:rPr>
              <a:t>نظریه ریملَند (حاشیه سرزمین): موقعیت برتر سرزمین‌های حاشیه‌ اوراسیا به عنوان پلی بین خشکی‌های قلب اوراسیا و آب‌های آزاد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859D985-B0B5-490F-8D73-261D629E905C}"/>
              </a:ext>
            </a:extLst>
          </p:cNvPr>
          <p:cNvGrpSpPr/>
          <p:nvPr/>
        </p:nvGrpSpPr>
        <p:grpSpPr>
          <a:xfrm>
            <a:off x="365087" y="2963572"/>
            <a:ext cx="6577400" cy="3342940"/>
            <a:chOff x="2897037" y="3560391"/>
            <a:chExt cx="5960852" cy="2880083"/>
          </a:xfrm>
        </p:grpSpPr>
        <p:pic>
          <p:nvPicPr>
            <p:cNvPr id="33" name="Picture 2" descr="Mackinder: Who rules Eastern Europe rules the World">
              <a:extLst>
                <a:ext uri="{FF2B5EF4-FFF2-40B4-BE49-F238E27FC236}">
                  <a16:creationId xmlns:a16="http://schemas.microsoft.com/office/drawing/2014/main" id="{23BAEC27-0A0B-4003-AB0E-4405DE080E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2693"/>
            <a:stretch/>
          </p:blipFill>
          <p:spPr bwMode="auto">
            <a:xfrm>
              <a:off x="2897037" y="3560391"/>
              <a:ext cx="5960852" cy="2880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8EE0325-F2A4-4047-9E2D-B94AA311A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4450" y="4453500"/>
              <a:ext cx="279400" cy="253791"/>
            </a:xfrm>
            <a:prstGeom prst="rect">
              <a:avLst/>
            </a:prstGeom>
          </p:spPr>
        </p:pic>
      </p:grp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004385A5-D4D7-402E-9F97-FA963E601DF8}"/>
              </a:ext>
            </a:extLst>
          </p:cNvPr>
          <p:cNvSpPr txBox="1">
            <a:spLocks/>
          </p:cNvSpPr>
          <p:nvPr/>
        </p:nvSpPr>
        <p:spPr>
          <a:xfrm>
            <a:off x="7111083" y="2783662"/>
            <a:ext cx="4764557" cy="137881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r" rtl="1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B Koodak" pitchFamily="2" charset="-78"/>
              </a:defRPr>
            </a:lvl1pPr>
            <a:lvl2pPr marL="548640" indent="-228600" algn="r" rtl="1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B Koodak" pitchFamily="2" charset="-78"/>
              </a:defRPr>
            </a:lvl2pPr>
            <a:lvl3pPr marL="822960" indent="-228600" algn="r" rtl="1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B Koodak" pitchFamily="2" charset="-78"/>
              </a:defRPr>
            </a:lvl3pPr>
            <a:lvl4pPr marL="1097280" indent="-228600" algn="r" rtl="1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B Koodak" pitchFamily="2" charset="-78"/>
              </a:defRPr>
            </a:lvl4pPr>
            <a:lvl5pPr marL="1371600" indent="-228600" algn="r" rtl="1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B Koodak" pitchFamily="2" charset="-78"/>
              </a:defRPr>
            </a:lvl5pPr>
            <a:lvl6pPr marL="1645920" indent="-228600" algn="r" rtl="1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r" rtl="1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r" rtl="1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r" rtl="1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  <a:spcBef>
                <a:spcPts val="800"/>
              </a:spcBef>
              <a:buSzPct val="100000"/>
              <a:buFont typeface="Wingdings" panose="05000000000000000000" pitchFamily="2" charset="2"/>
              <a:buChar char="§"/>
            </a:pPr>
            <a:r>
              <a:rPr lang="fa-IR" sz="2000" b="1" dirty="0">
                <a:cs typeface="B Nazanin" panose="00000400000000000000" pitchFamily="2" charset="-78"/>
              </a:rPr>
              <a:t>2700 کیلومتر مرز آبی با 12 کشور</a:t>
            </a:r>
          </a:p>
          <a:p>
            <a:pPr algn="just">
              <a:lnSpc>
                <a:spcPct val="110000"/>
              </a:lnSpc>
              <a:spcBef>
                <a:spcPts val="800"/>
              </a:spcBef>
              <a:buSzPct val="100000"/>
              <a:buFont typeface="Wingdings" panose="05000000000000000000" pitchFamily="2" charset="2"/>
              <a:buChar char="§"/>
            </a:pPr>
            <a:r>
              <a:rPr lang="fa-IR" sz="2000" b="1" dirty="0">
                <a:cs typeface="B Nazanin" panose="00000400000000000000" pitchFamily="2" charset="-78"/>
              </a:rPr>
              <a:t>5500 کیلومتر مرز خشکی با 7 کشور (رتبه 27 ام جهان به لحاظ طول مرزهای زمینی).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DD224D-BA2E-12E6-710E-C43B84207324}"/>
              </a:ext>
            </a:extLst>
          </p:cNvPr>
          <p:cNvSpPr txBox="1">
            <a:spLocks/>
          </p:cNvSpPr>
          <p:nvPr/>
        </p:nvSpPr>
        <p:spPr>
          <a:xfrm>
            <a:off x="0" y="250059"/>
            <a:ext cx="12192000" cy="5943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2800" b="1" dirty="0">
                <a:cs typeface="B Nazanin" panose="00000400000000000000" pitchFamily="2" charset="-78"/>
              </a:rPr>
              <a:t>3. مزیت‌های ايران براي تبديل شدن به هاب تجارت و لجستیک</a:t>
            </a:r>
            <a:endParaRPr lang="en-US" sz="2800" b="1" dirty="0">
              <a:cs typeface="B Nazanin" panose="00000400000000000000" pitchFamily="2" charset="-7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385687-3F0B-4D56-AB62-8E66F6A30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4593-650C-46E3-AE50-CF6AF35D4C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47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CC7C79F-8639-4A81-B01E-B2A44C34CDE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244029" y="984789"/>
            <a:ext cx="6812503" cy="5386625"/>
          </a:xfrm>
        </p:spPr>
        <p:txBody>
          <a:bodyPr>
            <a:noAutofit/>
          </a:bodyPr>
          <a:lstStyle/>
          <a:p>
            <a:pPr marL="0" indent="0" algn="just" rtl="1">
              <a:lnSpc>
                <a:spcPct val="120000"/>
              </a:lnSpc>
              <a:spcBef>
                <a:spcPts val="600"/>
              </a:spcBef>
              <a:buSzPct val="100000"/>
              <a:buNone/>
            </a:pPr>
            <a:r>
              <a:rPr lang="fa-IR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ب. مزيت‌هاي ژئواكونوميك</a:t>
            </a:r>
          </a:p>
          <a:p>
            <a:pPr algn="just" rtl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fa-IR" sz="2000" b="1" dirty="0">
                <a:cs typeface="B Nazanin" panose="00000400000000000000" pitchFamily="2" charset="-78"/>
              </a:rPr>
              <a:t>موقعيت كليدي در مسير شبكه‌هاي تجاري:</a:t>
            </a:r>
          </a:p>
          <a:p>
            <a:pPr lvl="1" algn="just" rtl="1">
              <a:lnSpc>
                <a:spcPct val="11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</a:pPr>
            <a:r>
              <a:rPr lang="fa-IR" sz="1900" b="1" dirty="0">
                <a:cs typeface="B Nazanin" panose="00000400000000000000" pitchFamily="2" charset="-78"/>
              </a:rPr>
              <a:t>شرق آسيا با اروپا</a:t>
            </a:r>
          </a:p>
          <a:p>
            <a:pPr lvl="1" algn="just" rtl="1">
              <a:lnSpc>
                <a:spcPct val="11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</a:pPr>
            <a:r>
              <a:rPr lang="fa-IR" sz="1900" b="1" dirty="0">
                <a:cs typeface="B Nazanin" panose="00000400000000000000" pitchFamily="2" charset="-78"/>
              </a:rPr>
              <a:t>روسيه، آسیای میانه و قفقاز با سواحل جنوبي خليج فارس و جنوب و جنوبشرق آسيا</a:t>
            </a:r>
          </a:p>
          <a:p>
            <a:pPr algn="just" rtl="1">
              <a:lnSpc>
                <a:spcPct val="11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fa-IR" sz="2000" b="1" dirty="0">
                <a:cs typeface="B Nazanin" panose="00000400000000000000" pitchFamily="2" charset="-78"/>
              </a:rPr>
              <a:t>دسترسي به بازار مصرف بيش از 500 ميليون نفري منطقه در شعاع 2000 كيلومتري.</a:t>
            </a:r>
          </a:p>
          <a:p>
            <a:pPr algn="just" rtl="1">
              <a:lnSpc>
                <a:spcPct val="11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fa-IR" sz="2000" b="1" dirty="0">
                <a:cs typeface="B Nazanin" panose="00000400000000000000" pitchFamily="2" charset="-78"/>
              </a:rPr>
              <a:t>قرارگيري در مسير نزديك به 20 كريدور ترانزيتي از جمله:</a:t>
            </a:r>
          </a:p>
          <a:p>
            <a:pPr lvl="1" algn="just" rtl="1">
              <a:lnSpc>
                <a:spcPct val="11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fa-IR" sz="1900" b="1" dirty="0">
                <a:cs typeface="B Nazanin" panose="00000400000000000000" pitchFamily="2" charset="-78"/>
              </a:rPr>
              <a:t>کریدور شمال- جنوب</a:t>
            </a:r>
          </a:p>
          <a:p>
            <a:pPr lvl="1" algn="just" rtl="1">
              <a:lnSpc>
                <a:spcPct val="11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fa-IR" sz="1900" b="1" dirty="0">
                <a:cs typeface="B Nazanin" panose="00000400000000000000" pitchFamily="2" charset="-78"/>
              </a:rPr>
              <a:t>ابتکار کمربند- جاده</a:t>
            </a:r>
          </a:p>
          <a:p>
            <a:pPr lvl="1" algn="just" rtl="1">
              <a:lnSpc>
                <a:spcPct val="11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fa-IR" sz="1900" b="1" dirty="0">
                <a:cs typeface="B Nazanin" panose="00000400000000000000" pitchFamily="2" charset="-78"/>
              </a:rPr>
              <a:t>موافقتنامه ترانزیتی چابهار </a:t>
            </a:r>
          </a:p>
          <a:p>
            <a:pPr lvl="1" algn="just" rtl="1">
              <a:lnSpc>
                <a:spcPct val="11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fa-IR" sz="1900" b="1" dirty="0">
                <a:cs typeface="B Nazanin" panose="00000400000000000000" pitchFamily="2" charset="-78"/>
              </a:rPr>
              <a:t>شاخه جنوبی کریدور تراسیکا</a:t>
            </a:r>
          </a:p>
          <a:p>
            <a:pPr lvl="1" algn="just" rtl="1">
              <a:lnSpc>
                <a:spcPct val="11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fa-IR" sz="1900" b="1" dirty="0">
                <a:cs typeface="B Nazanin" panose="00000400000000000000" pitchFamily="2" charset="-78"/>
              </a:rPr>
              <a:t>کریدورهای سازمان همکاری‌های اکو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ABD2DC-2214-DF6D-7CB4-1E49D781627B}"/>
              </a:ext>
            </a:extLst>
          </p:cNvPr>
          <p:cNvGrpSpPr/>
          <p:nvPr/>
        </p:nvGrpSpPr>
        <p:grpSpPr>
          <a:xfrm>
            <a:off x="295740" y="1597191"/>
            <a:ext cx="4829418" cy="3682388"/>
            <a:chOff x="3988105" y="3580482"/>
            <a:chExt cx="4331869" cy="32059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E01C58F-6F2A-5A30-30B3-6F1B070E2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517" r="7323" b="14596"/>
            <a:stretch/>
          </p:blipFill>
          <p:spPr>
            <a:xfrm>
              <a:off x="3988105" y="3580482"/>
              <a:ext cx="4331869" cy="3205908"/>
            </a:xfrm>
            <a:prstGeom prst="rect">
              <a:avLst/>
            </a:prstGeom>
          </p:spPr>
        </p:pic>
        <p:sp>
          <p:nvSpPr>
            <p:cNvPr id="13" name="Oval 7">
              <a:extLst>
                <a:ext uri="{FF2B5EF4-FFF2-40B4-BE49-F238E27FC236}">
                  <a16:creationId xmlns:a16="http://schemas.microsoft.com/office/drawing/2014/main" id="{AD0C7C9A-58C8-BE39-6BAB-78A04FB550E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72003" y="3668615"/>
              <a:ext cx="3080553" cy="3080553"/>
            </a:xfrm>
            <a:prstGeom prst="ellipse">
              <a:avLst/>
            </a:prstGeom>
            <a:noFill/>
            <a:ln w="19050">
              <a:solidFill>
                <a:schemeClr val="accent3">
                  <a:lumMod val="20000"/>
                  <a:lumOff val="8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F06F17B8-2533-9253-2C9B-7AF779A3577A}"/>
              </a:ext>
            </a:extLst>
          </p:cNvPr>
          <p:cNvSpPr txBox="1">
            <a:spLocks/>
          </p:cNvSpPr>
          <p:nvPr/>
        </p:nvSpPr>
        <p:spPr>
          <a:xfrm>
            <a:off x="0" y="250059"/>
            <a:ext cx="12192000" cy="5943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2800" b="1" dirty="0">
                <a:cs typeface="B Nazanin" panose="00000400000000000000" pitchFamily="2" charset="-78"/>
              </a:rPr>
              <a:t>3. مزیت‌های ايران براي تبديل شدن به هاب تجارت و لجستیک</a:t>
            </a:r>
            <a:endParaRPr lang="en-US" sz="2800" b="1" dirty="0">
              <a:cs typeface="B Nazanin" panose="00000400000000000000" pitchFamily="2" charset="-7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B3A3AF-916B-4481-826A-7DAE9C606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4593-650C-46E3-AE50-CF6AF35D4C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13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268E80-5CBD-4095-8151-3C2FE1475EC3}"/>
              </a:ext>
            </a:extLst>
          </p:cNvPr>
          <p:cNvSpPr txBox="1"/>
          <p:nvPr/>
        </p:nvSpPr>
        <p:spPr>
          <a:xfrm>
            <a:off x="3513887" y="2013336"/>
            <a:ext cx="8494478" cy="3828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 algn="just" rtl="1">
              <a:lnSpc>
                <a:spcPct val="114000"/>
              </a:lnSpc>
              <a:spcBef>
                <a:spcPts val="800"/>
              </a:spcBef>
              <a:buSzPct val="100000"/>
              <a:buFont typeface="Wingdings" panose="05000000000000000000" pitchFamily="2" charset="2"/>
              <a:buChar char="§"/>
            </a:pPr>
            <a:r>
              <a:rPr lang="fa-IR" sz="2200" b="1" dirty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مشارکت در سازوکارهای بین‌المللی و سازمان‌های همکاری اقتصادی:</a:t>
            </a:r>
          </a:p>
          <a:p>
            <a:pPr marL="457200" lvl="1" indent="-285750" algn="just" rtl="1">
              <a:lnSpc>
                <a:spcPct val="114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</a:pPr>
            <a:r>
              <a:rPr lang="fa-IR" sz="2100" b="1" dirty="0">
                <a:cs typeface="B Nazanin" panose="00000400000000000000" pitchFamily="2" charset="-78"/>
              </a:rPr>
              <a:t>عضويت فعال در كنوانسيون‌ها، موافقت‌نامه‌ها و معاهدات بين‌المللي مرتبط با گمرک، حمل‌ونقل، تسهیل تجاری و ...</a:t>
            </a:r>
            <a:endParaRPr lang="en-US" sz="2100" b="1" dirty="0">
              <a:cs typeface="B Nazanin" panose="00000400000000000000" pitchFamily="2" charset="-78"/>
            </a:endParaRPr>
          </a:p>
          <a:p>
            <a:pPr marL="457200" lvl="1" indent="-285750" algn="just" rtl="1">
              <a:lnSpc>
                <a:spcPct val="114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</a:pPr>
            <a:r>
              <a:rPr lang="fa-IR" sz="2100" b="1" dirty="0">
                <a:cs typeface="B Nazanin" panose="00000400000000000000" pitchFamily="2" charset="-78"/>
              </a:rPr>
              <a:t>عضویت فعال در سازمان همکاری‌های اقتصادی اکو</a:t>
            </a:r>
          </a:p>
          <a:p>
            <a:pPr marL="457200" lvl="1" indent="-285750" algn="just" rtl="1">
              <a:lnSpc>
                <a:spcPct val="114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</a:pPr>
            <a:r>
              <a:rPr lang="fa-IR" sz="2100" b="1" dirty="0">
                <a:cs typeface="B Nazanin" panose="00000400000000000000" pitchFamily="2" charset="-78"/>
              </a:rPr>
              <a:t>عضویت در سازمان همکاری‌های شانگهای، بریکس و اتحاديه اقتصاد اوراسيا</a:t>
            </a:r>
            <a:endParaRPr lang="en-US" sz="2100" b="1" dirty="0">
              <a:cs typeface="B Nazanin" panose="00000400000000000000" pitchFamily="2" charset="-78"/>
            </a:endParaRPr>
          </a:p>
          <a:p>
            <a:pPr marL="742950" lvl="1" indent="-285750" algn="just" rtl="1">
              <a:lnSpc>
                <a:spcPct val="114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</a:pPr>
            <a:endParaRPr lang="fa-IR" sz="500" b="1" dirty="0">
              <a:cs typeface="B Nazanin" panose="00000400000000000000" pitchFamily="2" charset="-78"/>
            </a:endParaRPr>
          </a:p>
          <a:p>
            <a:pPr marL="285750" indent="-285750" algn="just" rtl="1">
              <a:lnSpc>
                <a:spcPct val="114000"/>
              </a:lnSpc>
              <a:spcBef>
                <a:spcPts val="800"/>
              </a:spcBef>
              <a:buSzPct val="100000"/>
              <a:buFont typeface="Wingdings" panose="05000000000000000000" pitchFamily="2" charset="2"/>
              <a:buChar char="§"/>
            </a:pPr>
            <a:r>
              <a:rPr lang="fa-IR" sz="2100" b="1" dirty="0">
                <a:solidFill>
                  <a:schemeClr val="accent5">
                    <a:lumMod val="50000"/>
                  </a:schemeClr>
                </a:solidFill>
                <a:cs typeface="B Nazanin" panose="00000400000000000000" pitchFamily="2" charset="-78"/>
              </a:rPr>
              <a:t>همکاری‌های استراتژیک با بازیگران کلیدی منطقه‌ای و فرامنطقه‌ای:</a:t>
            </a:r>
          </a:p>
          <a:p>
            <a:pPr marL="457200" lvl="1" indent="-285750" algn="just" rtl="1">
              <a:lnSpc>
                <a:spcPct val="114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</a:pPr>
            <a:r>
              <a:rPr lang="fa-IR" sz="2000" b="1" dirty="0">
                <a:cs typeface="B Nazanin" panose="00000400000000000000" pitchFamily="2" charset="-78"/>
              </a:rPr>
              <a:t>قرارداد 25 ساله همکاری‌های مشترک ایران و چین</a:t>
            </a:r>
          </a:p>
          <a:p>
            <a:pPr marL="457200" lvl="1" indent="-285750" algn="just" rtl="1">
              <a:lnSpc>
                <a:spcPct val="114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</a:pPr>
            <a:r>
              <a:rPr lang="fa-IR" sz="2000" b="1" dirty="0">
                <a:cs typeface="B Nazanin" panose="00000400000000000000" pitchFamily="2" charset="-78"/>
              </a:rPr>
              <a:t>توافق جامع راهبردی ایران و روسیه (20 ساله).</a:t>
            </a:r>
          </a:p>
        </p:txBody>
      </p:sp>
      <p:pic>
        <p:nvPicPr>
          <p:cNvPr id="2050" name="Picture 2" descr="Economic Cooperation Organization (ECO)">
            <a:extLst>
              <a:ext uri="{FF2B5EF4-FFF2-40B4-BE49-F238E27FC236}">
                <a16:creationId xmlns:a16="http://schemas.microsoft.com/office/drawing/2014/main" id="{6835C115-FF31-EFEB-7575-72CA882B2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32" y="1784134"/>
            <a:ext cx="1445227" cy="146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hanghai Cooperation Organisation ...">
            <a:extLst>
              <a:ext uri="{FF2B5EF4-FFF2-40B4-BE49-F238E27FC236}">
                <a16:creationId xmlns:a16="http://schemas.microsoft.com/office/drawing/2014/main" id="{DC8A7C45-537A-0520-C69B-85BDC9FA3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304" y="1854066"/>
            <a:ext cx="1347383" cy="134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29001D-C123-A56D-0D7E-28208EE1304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974952" y="948521"/>
            <a:ext cx="6083898" cy="628062"/>
          </a:xfrm>
        </p:spPr>
        <p:txBody>
          <a:bodyPr>
            <a:noAutofit/>
          </a:bodyPr>
          <a:lstStyle/>
          <a:p>
            <a:pPr marL="0" indent="0" algn="just" rtl="1">
              <a:lnSpc>
                <a:spcPct val="150000"/>
              </a:lnSpc>
              <a:spcBef>
                <a:spcPts val="800"/>
              </a:spcBef>
              <a:buSzPct val="100000"/>
              <a:buNone/>
            </a:pPr>
            <a:r>
              <a:rPr lang="fa-IR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ج. ظرفيت‌هاي ژئوپليتيكي در زمينه تجارت و لجستيك</a:t>
            </a:r>
            <a:endParaRPr lang="fa-IR" sz="2000" b="1" dirty="0">
              <a:cs typeface="B Nazanin" panose="00000400000000000000" pitchFamily="2" charset="-78"/>
            </a:endParaRPr>
          </a:p>
        </p:txBody>
      </p:sp>
      <p:pic>
        <p:nvPicPr>
          <p:cNvPr id="6" name="Picture 6" descr="BRICS - Wikipedia">
            <a:extLst>
              <a:ext uri="{FF2B5EF4-FFF2-40B4-BE49-F238E27FC236}">
                <a16:creationId xmlns:a16="http://schemas.microsoft.com/office/drawing/2014/main" id="{953AB24D-DEE6-B533-F5EF-507C43F2A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45"/>
          <a:stretch/>
        </p:blipFill>
        <p:spPr bwMode="auto">
          <a:xfrm>
            <a:off x="463282" y="3585698"/>
            <a:ext cx="1008996" cy="127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e EAEU Development Strategy: Work in ...">
            <a:extLst>
              <a:ext uri="{FF2B5EF4-FFF2-40B4-BE49-F238E27FC236}">
                <a16:creationId xmlns:a16="http://schemas.microsoft.com/office/drawing/2014/main" id="{2130A89B-9289-E6D9-43B9-80EB62A71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9" b="16275"/>
          <a:stretch/>
        </p:blipFill>
        <p:spPr bwMode="auto">
          <a:xfrm>
            <a:off x="474571" y="5167076"/>
            <a:ext cx="2619375" cy="127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0A4C92E-5FC6-7F71-9DF6-C983A455ED6A}"/>
              </a:ext>
            </a:extLst>
          </p:cNvPr>
          <p:cNvSpPr txBox="1">
            <a:spLocks/>
          </p:cNvSpPr>
          <p:nvPr/>
        </p:nvSpPr>
        <p:spPr>
          <a:xfrm>
            <a:off x="0" y="250059"/>
            <a:ext cx="12192000" cy="5943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2800" b="1" dirty="0">
                <a:cs typeface="B Nazanin" panose="00000400000000000000" pitchFamily="2" charset="-78"/>
              </a:rPr>
              <a:t>3. مزیت‌های ايران براي تبديل شدن به هاب تجارت و لجستیک</a:t>
            </a:r>
            <a:endParaRPr lang="en-US" sz="2800" b="1" dirty="0">
              <a:cs typeface="B Nazanin" panose="00000400000000000000" pitchFamily="2" charset="-7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E6DA98-72DF-4525-858E-F19578A4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4593-650C-46E3-AE50-CF6AF35D4CA4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9AB53-B0A5-4805-A2FC-200DD8A93D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07" r="11415"/>
          <a:stretch/>
        </p:blipFill>
        <p:spPr>
          <a:xfrm>
            <a:off x="1723984" y="3491385"/>
            <a:ext cx="1594162" cy="155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75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E5B5A25D-0D28-4EB0-AB4A-2EE100C09A4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1693" y="967925"/>
            <a:ext cx="11514507" cy="5190504"/>
          </a:xfrm>
        </p:spPr>
        <p:txBody>
          <a:bodyPr>
            <a:noAutofit/>
          </a:bodyPr>
          <a:lstStyle/>
          <a:p>
            <a:pPr marL="0" indent="0" algn="just" rtl="1">
              <a:lnSpc>
                <a:spcPct val="150000"/>
              </a:lnSpc>
              <a:spcBef>
                <a:spcPts val="800"/>
              </a:spcBef>
              <a:buSzPct val="100000"/>
              <a:buNone/>
            </a:pPr>
            <a:r>
              <a:rPr lang="fa-IR" sz="25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د. ظرفيت‌هاي زيرساختي در بخش تجارت و لجستيك:</a:t>
            </a:r>
          </a:p>
          <a:p>
            <a:pPr marL="540000" lvl="1" indent="-252000" algn="just" rtl="1">
              <a:lnSpc>
                <a:spcPct val="130000"/>
              </a:lnSpc>
              <a:spcBef>
                <a:spcPts val="800"/>
              </a:spcBef>
              <a:buSzPct val="100000"/>
              <a:buFont typeface="Wingdings" panose="05000000000000000000" pitchFamily="2" charset="2"/>
              <a:buChar char="§"/>
            </a:pPr>
            <a:r>
              <a:rPr lang="fa-IR" sz="2000" b="1" dirty="0">
                <a:cs typeface="B Nazanin" panose="00000400000000000000" pitchFamily="2" charset="-78"/>
              </a:rPr>
              <a:t>گستردگی قابل قبول شبکه جاده‌ای کشور (سهم حدود 47 درصدی بزرگراه‌ها و آزادراه‌ها از شبكه)؛</a:t>
            </a:r>
          </a:p>
          <a:p>
            <a:pPr marL="540000" lvl="1" indent="-252000" algn="just" rtl="1">
              <a:lnSpc>
                <a:spcPct val="130000"/>
              </a:lnSpc>
              <a:spcBef>
                <a:spcPts val="800"/>
              </a:spcBef>
              <a:buSzPct val="100000"/>
              <a:buFont typeface="Wingdings" panose="05000000000000000000" pitchFamily="2" charset="2"/>
              <a:buChar char="§"/>
            </a:pPr>
            <a:r>
              <a:rPr lang="fa-IR" sz="2000" b="1" dirty="0">
                <a:cs typeface="B Nazanin" panose="00000400000000000000" pitchFamily="2" charset="-78"/>
              </a:rPr>
              <a:t>ترانزیتی بودن حدود 49 درصد شبکه راه‌های جاده‌ای کشور؛</a:t>
            </a:r>
          </a:p>
          <a:p>
            <a:pPr marL="540000" lvl="1" indent="-252000" algn="just" rtl="1">
              <a:lnSpc>
                <a:spcPct val="130000"/>
              </a:lnSpc>
              <a:spcBef>
                <a:spcPts val="800"/>
              </a:spcBef>
              <a:buSzPct val="100000"/>
              <a:buFont typeface="Wingdings" panose="05000000000000000000" pitchFamily="2" charset="2"/>
              <a:buChar char="§"/>
            </a:pPr>
            <a:r>
              <a:rPr lang="fa-IR" sz="2000" b="1" dirty="0">
                <a:cs typeface="B Nazanin" panose="00000400000000000000" pitchFamily="2" charset="-78"/>
              </a:rPr>
              <a:t>ظرفیت بالاي ناوگان باری جاده‌ای کشور (433 هزار دستگاه)؛</a:t>
            </a:r>
          </a:p>
          <a:p>
            <a:pPr marL="540000" lvl="1" indent="-252000" algn="just" rtl="1">
              <a:lnSpc>
                <a:spcPct val="130000"/>
              </a:lnSpc>
              <a:spcBef>
                <a:spcPts val="800"/>
              </a:spcBef>
              <a:buSzPct val="100000"/>
              <a:buFont typeface="Wingdings" panose="05000000000000000000" pitchFamily="2" charset="2"/>
              <a:buChar char="§"/>
            </a:pPr>
            <a:r>
              <a:rPr lang="fa-IR" sz="2000" b="1" dirty="0">
                <a:cs typeface="B Nazanin" panose="00000400000000000000" pitchFamily="2" charset="-78"/>
              </a:rPr>
              <a:t>برخورداری از 27 پایانه مرزی جاده‌ای (به طور متوسط یک پایانه مرزی در هر 100 کیلومتر مرز زمینی)؛</a:t>
            </a:r>
          </a:p>
          <a:p>
            <a:pPr marL="540000" lvl="1" indent="-252000" algn="just" rtl="1">
              <a:lnSpc>
                <a:spcPct val="130000"/>
              </a:lnSpc>
              <a:spcBef>
                <a:spcPts val="800"/>
              </a:spcBef>
              <a:buSzPct val="100000"/>
              <a:buFont typeface="Wingdings" panose="05000000000000000000" pitchFamily="2" charset="2"/>
              <a:buChar char="§"/>
            </a:pPr>
            <a:r>
              <a:rPr lang="fa-IR" sz="2000" b="1" dirty="0">
                <a:cs typeface="B Nazanin" panose="00000400000000000000" pitchFamily="2" charset="-78"/>
              </a:rPr>
              <a:t>شبکه ریلی نسبتا گسترده (چگالي 7.5 کیلومتر بر 1000 کیلومتر مربع و بالاتر از متوسط جهانی 5.5) با اتصال به کشورهای همسایه؛</a:t>
            </a:r>
          </a:p>
          <a:p>
            <a:pPr marL="540000" lvl="1" indent="-252000" algn="just" rtl="1">
              <a:lnSpc>
                <a:spcPct val="130000"/>
              </a:lnSpc>
              <a:spcBef>
                <a:spcPts val="800"/>
              </a:spcBef>
              <a:buSzPct val="100000"/>
              <a:buFont typeface="Wingdings" panose="05000000000000000000" pitchFamily="2" charset="2"/>
              <a:buChar char="§"/>
            </a:pPr>
            <a:r>
              <a:rPr lang="fa-IR" sz="2000" b="1" dirty="0">
                <a:cs typeface="B Nazanin" panose="00000400000000000000" pitchFamily="2" charset="-78"/>
              </a:rPr>
              <a:t>13 بندر تجاري با ظرفيت 296 ميليون تن بارگيري و تخليه كالا و 8.7 ميليون </a:t>
            </a:r>
            <a:r>
              <a:rPr lang="en-US" sz="2000" b="1" dirty="0">
                <a:cs typeface="B Nazanin" panose="00000400000000000000" pitchFamily="2" charset="-78"/>
              </a:rPr>
              <a:t>TEU</a:t>
            </a:r>
            <a:r>
              <a:rPr lang="fa-IR" sz="2000" b="1" dirty="0">
                <a:cs typeface="B Nazanin" panose="00000400000000000000" pitchFamily="2" charset="-78"/>
              </a:rPr>
              <a:t> بارگيري و تخليه كانتينري؛</a:t>
            </a:r>
          </a:p>
          <a:p>
            <a:pPr marL="540000" lvl="1" indent="-252000" algn="just" rtl="1">
              <a:lnSpc>
                <a:spcPct val="130000"/>
              </a:lnSpc>
              <a:spcBef>
                <a:spcPts val="800"/>
              </a:spcBef>
              <a:buSzPct val="100000"/>
              <a:buFont typeface="Wingdings" panose="05000000000000000000" pitchFamily="2" charset="2"/>
              <a:buChar char="§"/>
            </a:pPr>
            <a:r>
              <a:rPr lang="fa-IR" sz="2000" b="1" dirty="0">
                <a:cs typeface="B Nazanin" panose="00000400000000000000" pitchFamily="2" charset="-78"/>
              </a:rPr>
              <a:t>فرودگاه‌های بین‌المللی با قابلیت حمل بار هوایی (به‌خصوص فرودگاه امام خمینی (ره))؛</a:t>
            </a:r>
          </a:p>
          <a:p>
            <a:pPr marL="540000" lvl="1" indent="-252000" algn="just" rtl="1">
              <a:lnSpc>
                <a:spcPct val="130000"/>
              </a:lnSpc>
              <a:spcBef>
                <a:spcPts val="800"/>
              </a:spcBef>
              <a:buSzPct val="100000"/>
              <a:buFont typeface="Wingdings" panose="05000000000000000000" pitchFamily="2" charset="2"/>
              <a:buChar char="§"/>
            </a:pPr>
            <a:r>
              <a:rPr lang="fa-IR" sz="2000" b="1" dirty="0">
                <a:cs typeface="B Nazanin" panose="00000400000000000000" pitchFamily="2" charset="-78"/>
              </a:rPr>
              <a:t>8 منطقه آزاد تجاری- صنعتی و 34 منطقه ویژه اقتصادی.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AB8586-DEA1-F7C0-EBC7-52E0A73A63B9}"/>
              </a:ext>
            </a:extLst>
          </p:cNvPr>
          <p:cNvSpPr txBox="1">
            <a:spLocks/>
          </p:cNvSpPr>
          <p:nvPr/>
        </p:nvSpPr>
        <p:spPr>
          <a:xfrm>
            <a:off x="0" y="250059"/>
            <a:ext cx="12192000" cy="5943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2800" b="1" dirty="0">
                <a:cs typeface="B Nazanin" panose="00000400000000000000" pitchFamily="2" charset="-78"/>
              </a:rPr>
              <a:t>3. مزیت‌های ايران براي تبديل شدن به هاب تجارت و لجستیک</a:t>
            </a:r>
            <a:endParaRPr lang="en-US" sz="2800" b="1" dirty="0">
              <a:cs typeface="B Nazanin" panose="00000400000000000000" pitchFamily="2" charset="-7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3D68C8-3238-4F77-A5AB-D9EECC821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4593-650C-46E3-AE50-CF6AF35D4C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27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1189</Words>
  <Application>Microsoft Office PowerPoint</Application>
  <PresentationFormat>Widescreen</PresentationFormat>
  <Paragraphs>306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 EntezareZohoor B3</vt:lpstr>
      <vt:lpstr>A Khash</vt:lpstr>
      <vt:lpstr>Arial</vt:lpstr>
      <vt:lpstr>B Nazanin</vt:lpstr>
      <vt:lpstr>Calibri</vt:lpstr>
      <vt:lpstr>Calibri Light</vt:lpstr>
      <vt:lpstr>Times New Roman</vt:lpstr>
      <vt:lpstr>Wingdings</vt:lpstr>
      <vt:lpstr>Office Theme</vt:lpstr>
      <vt:lpstr>زيرساخت‌هاي ضروري براي تبديل ايران به مركز اقتصادي- صنعتي منطقه  31 ارديبهشت 1404</vt:lpstr>
      <vt:lpstr>فهرست مطالب</vt:lpstr>
      <vt:lpstr>1. مركز اقتصادی (Economic Hub): نقش‌های اصلی یک کشور</vt:lpstr>
      <vt:lpstr>1. مركز اقتصادی (Economic Hub): مصادیق جهانی و مقایسه با ایران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ee</dc:creator>
  <cp:lastModifiedBy>elnaz maindoabchi</cp:lastModifiedBy>
  <cp:revision>421</cp:revision>
  <dcterms:created xsi:type="dcterms:W3CDTF">2025-05-19T16:26:43Z</dcterms:created>
  <dcterms:modified xsi:type="dcterms:W3CDTF">2025-05-21T07:08:22Z</dcterms:modified>
</cp:coreProperties>
</file>